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7" r:id="rId32"/>
    <p:sldId id="28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85" autoAdjust="0"/>
    <p:restoredTop sz="94624" autoAdjust="0"/>
  </p:normalViewPr>
  <p:slideViewPr>
    <p:cSldViewPr>
      <p:cViewPr>
        <p:scale>
          <a:sx n="70" d="100"/>
          <a:sy n="70" d="100"/>
        </p:scale>
        <p:origin x="-570" y="-102"/>
      </p:cViewPr>
      <p:guideLst>
        <p:guide orient="horz" pos="2160"/>
        <p:guide pos="2880"/>
      </p:guideLst>
    </p:cSldViewPr>
  </p:slideViewPr>
  <p:outlineViewPr>
    <p:cViewPr>
      <p:scale>
        <a:sx n="33" d="100"/>
        <a:sy n="33" d="100"/>
      </p:scale>
      <p:origin x="0" y="4407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9F4F34-F581-4BD4-A948-E660BE2F638E}" type="datetimeFigureOut">
              <a:rPr lang="ru-RU" smtClean="0"/>
              <a:pPr/>
              <a:t>29.01.2014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CE458A-1B97-49B8-A737-F3C0C3153E59}"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5CE458A-1B97-49B8-A737-F3C0C3153E59}"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5CE458A-1B97-49B8-A737-F3C0C3153E59}"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5CE458A-1B97-49B8-A737-F3C0C3153E59}"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21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21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21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21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21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21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29.01.2014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21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29.01.2014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21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29.01.2014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21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21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21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29.01.2014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21000">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1051;&#1102;&#1076;&#1084;&#1080;&#1083;&#1072;\&#1052;&#1086;&#1080;%20&#1076;&#1086;&#1082;&#1091;&#1084;&#1077;&#1085;&#1090;&#1099;\&#1048;&#1041;&#1054;\&#1048;&#1088;&#1072;\&#1053;&#1086;&#1074;&#1080;&#1085;&#1082;&#1080;\&#1053;&#1086;&#1074;&#1099;&#1077;%20%20&#1087;&#1086;&#1089;&#1090;&#1091;&#1087;&#1083;&#1077;&#1085;&#1080;&#1103;-2014&#1075;\Yennio_Morrikone-Professional.mp3"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4" cstate="print">
            <a:lum bright="40000" contrast="-30000"/>
          </a:blip>
          <a:stretch>
            <a:fillRect/>
          </a:stretch>
        </p:blipFill>
        <p:spPr bwMode="auto">
          <a:xfrm>
            <a:off x="0" y="0"/>
            <a:ext cx="9429784" cy="6858000"/>
          </a:xfrm>
          <a:prstGeom prst="rect">
            <a:avLst/>
          </a:prstGeom>
          <a:noFill/>
          <a:ln>
            <a:noFill/>
          </a:ln>
        </p:spPr>
      </p:pic>
      <p:sp>
        <p:nvSpPr>
          <p:cNvPr id="2" name="Заголовок 1"/>
          <p:cNvSpPr>
            <a:spLocks noGrp="1"/>
          </p:cNvSpPr>
          <p:nvPr>
            <p:ph type="ctrTitle"/>
          </p:nvPr>
        </p:nvSpPr>
        <p:spPr>
          <a:xfrm>
            <a:off x="685800" y="1571612"/>
            <a:ext cx="7772400" cy="2571768"/>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sz="4800" b="1" dirty="0" smtClean="0">
                <a:ln w="11430">
                  <a:solidFill>
                    <a:schemeClr val="tx1">
                      <a:lumMod val="95000"/>
                      <a:lumOff val="5000"/>
                    </a:schemeClr>
                  </a:solidFill>
                </a:ln>
                <a:solidFill>
                  <a:schemeClr val="accent6">
                    <a:lumMod val="50000"/>
                  </a:schemeClr>
                </a:solidFill>
                <a:effectLst>
                  <a:outerShdw blurRad="80000" dist="40000" dir="5040000" algn="tl">
                    <a:srgbClr val="000000">
                      <a:alpha val="30000"/>
                    </a:srgbClr>
                  </a:outerShdw>
                </a:effectLst>
                <a:latin typeface="Arial Black" pitchFamily="34" charset="0"/>
              </a:rPr>
              <a:t>Новые поступления </a:t>
            </a:r>
            <a:br>
              <a:rPr lang="ru-RU" sz="4800" b="1" dirty="0" smtClean="0">
                <a:ln w="11430">
                  <a:solidFill>
                    <a:schemeClr val="tx1">
                      <a:lumMod val="95000"/>
                      <a:lumOff val="5000"/>
                    </a:schemeClr>
                  </a:solidFill>
                </a:ln>
                <a:solidFill>
                  <a:schemeClr val="accent6">
                    <a:lumMod val="50000"/>
                  </a:schemeClr>
                </a:solidFill>
                <a:effectLst>
                  <a:outerShdw blurRad="80000" dist="40000" dir="5040000" algn="tl">
                    <a:srgbClr val="000000">
                      <a:alpha val="30000"/>
                    </a:srgbClr>
                  </a:outerShdw>
                </a:effectLst>
                <a:latin typeface="Arial Black" pitchFamily="34" charset="0"/>
              </a:rPr>
            </a:br>
            <a:r>
              <a:rPr lang="ru-RU" sz="4800" b="1" dirty="0" smtClean="0">
                <a:ln w="11430">
                  <a:solidFill>
                    <a:schemeClr val="tx1">
                      <a:lumMod val="95000"/>
                      <a:lumOff val="5000"/>
                    </a:schemeClr>
                  </a:solidFill>
                </a:ln>
                <a:solidFill>
                  <a:schemeClr val="accent6">
                    <a:lumMod val="50000"/>
                  </a:schemeClr>
                </a:solidFill>
                <a:effectLst>
                  <a:outerShdw blurRad="80000" dist="40000" dir="5040000" algn="tl">
                    <a:srgbClr val="000000">
                      <a:alpha val="30000"/>
                    </a:srgbClr>
                  </a:outerShdw>
                </a:effectLst>
                <a:latin typeface="Arial Black" pitchFamily="34" charset="0"/>
              </a:rPr>
              <a:t>в библиотечный фонд</a:t>
            </a:r>
            <a:endParaRPr lang="ru-RU" sz="4800" b="1" dirty="0">
              <a:ln w="11430">
                <a:solidFill>
                  <a:schemeClr val="tx1">
                    <a:lumMod val="95000"/>
                    <a:lumOff val="5000"/>
                  </a:schemeClr>
                </a:solidFill>
              </a:ln>
              <a:solidFill>
                <a:schemeClr val="accent6">
                  <a:lumMod val="50000"/>
                </a:schemeClr>
              </a:solidFill>
              <a:effectLst>
                <a:outerShdw blurRad="80000" dist="40000" dir="5040000" algn="tl">
                  <a:srgbClr val="000000">
                    <a:alpha val="30000"/>
                  </a:srgbClr>
                </a:outerShdw>
              </a:effectLst>
              <a:latin typeface="Arial Black" pitchFamily="34" charset="0"/>
            </a:endParaRPr>
          </a:p>
        </p:txBody>
      </p:sp>
      <p:sp>
        <p:nvSpPr>
          <p:cNvPr id="3" name="Подзаголовок 2"/>
          <p:cNvSpPr>
            <a:spLocks noGrp="1"/>
          </p:cNvSpPr>
          <p:nvPr>
            <p:ph type="subTitle" idx="1"/>
          </p:nvPr>
        </p:nvSpPr>
        <p:spPr>
          <a:xfrm>
            <a:off x="1371600" y="4714884"/>
            <a:ext cx="6400800" cy="1571636"/>
          </a:xfrm>
        </p:spPr>
        <p:txBody>
          <a:bodyPr>
            <a:normAutofit fontScale="85000" lnSpcReduction="20000"/>
          </a:bodyPr>
          <a:lstStyle/>
          <a:p>
            <a:r>
              <a:rPr lang="ru-RU"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«Вся жизнь человечества последовательно оседала в книге: племена, люди, государства исчезали, а книга оставалась». (А.И. Герцен)</a:t>
            </a:r>
          </a:p>
          <a:p>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Yennio_Morrikone-Professional.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slow" advClick="0" advTm="2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1"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Содержимое 3"/>
          <p:cNvPicPr>
            <a:picLocks/>
          </p:cNvPicPr>
          <p:nvPr/>
        </p:nvPicPr>
        <p:blipFill>
          <a:blip r:embed="rId2" cstate="print">
            <a:lum bright="40000" contrast="-30000"/>
          </a:blip>
          <a:stretch>
            <a:fillRect/>
          </a:stretch>
        </p:blipFill>
        <p:spPr bwMode="auto">
          <a:xfrm>
            <a:off x="0" y="0"/>
            <a:ext cx="9144000" cy="6858000"/>
          </a:xfrm>
          <a:prstGeom prst="rect">
            <a:avLst/>
          </a:prstGeom>
          <a:noFill/>
          <a:ln>
            <a:noFill/>
          </a:ln>
        </p:spPr>
      </p:pic>
      <p:pic>
        <p:nvPicPr>
          <p:cNvPr id="5" name="Рисунок 4" descr="&amp;Ecy;&amp;ncy;&amp;tscy;&amp;icy;&amp;kcy;&amp;lcy;&amp;ocy;&amp;pcy;&amp;iecy;&amp;dcy;&amp;icy;&amp;yacy;. &amp;Vcy;&amp;iecy;&amp;lcy;&amp;icy;&amp;kcy;&amp;icy;&amp;iecy; &amp;zcy;&amp;acy;&amp;vcy;&amp;ocy;&amp;iecy;&amp;vcy;&amp;acy;&amp;tcy;&amp;iecy;&amp;lcy;&amp;icy;."/>
          <p:cNvPicPr/>
          <p:nvPr/>
        </p:nvPicPr>
        <p:blipFill>
          <a:blip r:embed="rId3" cstate="print"/>
          <a:srcRect/>
          <a:stretch>
            <a:fillRect/>
          </a:stretch>
        </p:blipFill>
        <p:spPr bwMode="auto">
          <a:xfrm>
            <a:off x="428596" y="571480"/>
            <a:ext cx="1928826" cy="2357454"/>
          </a:xfrm>
          <a:prstGeom prst="rect">
            <a:avLst/>
          </a:prstGeom>
          <a:noFill/>
          <a:ln w="9525">
            <a:noFill/>
            <a:miter lim="800000"/>
            <a:headEnd/>
            <a:tailEnd/>
          </a:ln>
        </p:spPr>
      </p:pic>
      <p:sp>
        <p:nvSpPr>
          <p:cNvPr id="11" name="Содержимое 10"/>
          <p:cNvSpPr>
            <a:spLocks noGrp="1"/>
          </p:cNvSpPr>
          <p:nvPr>
            <p:ph idx="1"/>
          </p:nvPr>
        </p:nvSpPr>
        <p:spPr>
          <a:xfrm>
            <a:off x="2500298" y="428604"/>
            <a:ext cx="6186502" cy="6215106"/>
          </a:xfrm>
        </p:spPr>
        <p:txBody>
          <a:bodyPr>
            <a:normAutofit lnSpcReduction="10000"/>
          </a:bodyPr>
          <a:lstStyle/>
          <a:p>
            <a:pPr marL="0" indent="0" algn="just">
              <a:buNone/>
            </a:pPr>
            <a:r>
              <a:rPr lang="ru-RU" sz="1800" b="1" i="1" dirty="0" smtClean="0"/>
              <a:t>     Великие завоеватели</a:t>
            </a:r>
            <a:r>
              <a:rPr lang="en-US" sz="1800" b="1" i="1" dirty="0" smtClean="0"/>
              <a:t> </a:t>
            </a:r>
            <a:r>
              <a:rPr lang="en-US" sz="1800" b="1" dirty="0" smtClean="0"/>
              <a:t>[</a:t>
            </a:r>
            <a:r>
              <a:rPr lang="ru-RU" sz="1800" b="1" dirty="0" smtClean="0"/>
              <a:t>Текст</a:t>
            </a:r>
            <a:r>
              <a:rPr lang="en-US" sz="1800" b="1" dirty="0" smtClean="0"/>
              <a:t>]</a:t>
            </a:r>
            <a:r>
              <a:rPr lang="ru-RU" sz="1800" b="1" dirty="0" smtClean="0"/>
              <a:t>: энциклопедия. – М.: Стрекоза, 2009. – 64 с.: ил. – (Загадки и тайны  мира).</a:t>
            </a:r>
          </a:p>
          <a:p>
            <a:pPr marL="0" indent="0" algn="just">
              <a:buNone/>
            </a:pPr>
            <a:r>
              <a:rPr lang="en-US" sz="1800" b="1" dirty="0" smtClean="0"/>
              <a:t>    </a:t>
            </a:r>
            <a:r>
              <a:rPr lang="ru-RU" sz="1800" b="1" dirty="0" smtClean="0"/>
              <a:t>Энциклопедии серии "Загадки и тайны мира" помогут ребенку в познании сложного, противоречивого и удивительно интересного мира, в котором он живет. Энциклопедии расскажут ему об истории развития человечества, о великих открытиях и завоеваниях, о знаменитых полководцах и мореплавателях, о чудесах света и загадках природы.</a:t>
            </a:r>
          </a:p>
          <a:p>
            <a:pPr marL="0" indent="0" algn="just">
              <a:buNone/>
            </a:pPr>
            <a:endParaRPr lang="ru-RU" sz="1800" b="1" dirty="0" smtClean="0"/>
          </a:p>
          <a:p>
            <a:pPr marL="0" indent="0" algn="just">
              <a:buNone/>
            </a:pPr>
            <a:r>
              <a:rPr lang="ru-RU" sz="1800" b="1" dirty="0" smtClean="0"/>
              <a:t>     </a:t>
            </a:r>
            <a:r>
              <a:rPr lang="ru-RU" sz="1800" b="1" i="1" dirty="0" smtClean="0"/>
              <a:t>Древний  Греция</a:t>
            </a:r>
            <a:r>
              <a:rPr lang="en-US" sz="1800" b="1" dirty="0" smtClean="0"/>
              <a:t> [</a:t>
            </a:r>
            <a:r>
              <a:rPr lang="ru-RU" sz="1800" b="1" dirty="0" smtClean="0"/>
              <a:t>Текст</a:t>
            </a:r>
            <a:r>
              <a:rPr lang="en-US" sz="1800" b="1" dirty="0" smtClean="0"/>
              <a:t>]</a:t>
            </a:r>
            <a:r>
              <a:rPr lang="ru-RU" sz="1800" b="1" i="1" dirty="0" smtClean="0"/>
              <a:t> </a:t>
            </a:r>
            <a:r>
              <a:rPr lang="ru-RU" sz="1800" b="1" dirty="0" smtClean="0"/>
              <a:t>/ </a:t>
            </a:r>
            <a:r>
              <a:rPr lang="en-US" sz="1800" b="1" dirty="0" smtClean="0"/>
              <a:t>[</a:t>
            </a:r>
            <a:r>
              <a:rPr lang="ru-RU" sz="1800" b="1" dirty="0" smtClean="0"/>
              <a:t>перевод с англ. Татьяны   Покидаевой</a:t>
            </a:r>
            <a:r>
              <a:rPr lang="en-US" sz="1800" b="1" dirty="0" smtClean="0"/>
              <a:t>]</a:t>
            </a:r>
            <a:r>
              <a:rPr lang="ru-RU" sz="1800" b="1" dirty="0" smtClean="0"/>
              <a:t>. – М.: «Махаон», 2012. – 32 с.: ил. – (Энциклопедия для умников и умниц).</a:t>
            </a:r>
          </a:p>
          <a:p>
            <a:pPr marL="0" indent="0" algn="just">
              <a:buNone/>
            </a:pPr>
            <a:r>
              <a:rPr lang="ru-RU" sz="1800" b="1" dirty="0" smtClean="0"/>
              <a:t>    Окружающий мир постоянно и быстро меняется. И вполне естественно, что вопросы юных эрудитов становятся все более сложными и разнообразными. Энциклопедии этой серии ответят на многие детские вопросы, которые нередко ставят взрослых в тупик. Живой, понятный ребенку язык изложения в сочетании с веселыми иллюстрациями сделают чтение одновременно познавательным и увлекательным. Эта серия для тех, кто стремится расширить свои знания о прекрасном и удивительном мире, который нас окружает.</a:t>
            </a:r>
          </a:p>
          <a:p>
            <a:pPr marL="0" indent="0" algn="just">
              <a:buNone/>
            </a:pPr>
            <a:endParaRPr lang="ru-RU" sz="1800" b="1" dirty="0" smtClean="0"/>
          </a:p>
          <a:p>
            <a:pPr marL="0" indent="0" algn="just">
              <a:buNone/>
            </a:pPr>
            <a:endParaRPr lang="ru-RU" sz="1800" b="1" dirty="0" smtClean="0"/>
          </a:p>
          <a:p>
            <a:endParaRPr lang="ru-RU" sz="1800" dirty="0"/>
          </a:p>
        </p:txBody>
      </p:sp>
      <p:pic>
        <p:nvPicPr>
          <p:cNvPr id="13" name="Рисунок 12" descr=" &amp;Dcy;&amp;rcy;&amp;iecy;&amp;vcy;&amp;ncy;&amp;yacy;&amp;yacy; &amp;Gcy;&amp;rcy;&amp;iecy;&amp;tscy;&amp;icy;&amp;yacy; &amp;Ecy;&amp;tcy;&amp;acy; &amp;scy;&amp;iecy;&amp;rcy;&amp;icy;&amp;yacy; &amp;dcy;&amp;lcy;&amp;yacy; &amp;tcy;&amp;iecy;&amp;khcy;, &amp;kcy;&amp;tcy;&amp;ocy; &amp;scy;&amp;tcy;&amp;rcy;&amp;iecy;&amp;mcy;&amp;icy;&amp;tcy;&amp;scy;&amp;yacy; &amp;rcy;&amp;acy;&amp;scy;&amp;shcy;&amp;icy;&amp;rcy;&amp;icy;&amp;tcy;&amp;softcy; &amp;scy;&amp;vcy;&amp;ocy;&amp;icy; &amp;zcy;&amp;ncy;&amp;acy;&amp;ncy;&amp;icy;&amp;yacy; &amp;ocy; &amp;pcy;&amp;rcy;&amp;iecy;&amp;kcy;&amp;rcy;&amp;acy;&amp;scy;&amp;ncy;&amp;ocy;&amp;mcy; &amp;icy; &amp;ucy;&amp;dcy;&amp;icy;&amp;vcy;&amp;icy;&amp;tcy;&amp;iecy;&amp;lcy;&amp;softcy;&amp;ncy;&amp;ocy;&amp;mcy; &amp;mcy;&amp;icy;&amp;rcy;&amp;iecy;, &amp;kcy;&amp;ocy;&amp;tcy;&amp;ocy;&amp;rcy;&amp;ycy;&amp;jcy; &amp;ncy;&amp;acy;&amp;scy; &amp;ocy;&amp;kcy;&amp;rcy;&amp;ucy;&amp;zhcy;&amp;acy;&amp;iecy;&amp;tcy;. &amp;Ocy;&amp;kcy;&amp;rcy;&amp;ucy;&amp;zhcy;&amp;acy;&amp;yucy;&amp;shchcy;&amp;icy;&amp;jcy; &amp;mcy;&amp;icy;&amp;rcy; &amp;pcy;&amp;ocy;&amp;scy;&amp;tcy;&amp;ocy;&amp;yacy;&amp;ncy;&amp;ncy;&amp;ocy; &amp;icy; &amp;bcy;&amp;ycy;&amp;scy;&amp;tcy;&amp;rcy;&amp;ocy;"/>
          <p:cNvPicPr/>
          <p:nvPr/>
        </p:nvPicPr>
        <p:blipFill>
          <a:blip r:embed="rId4" cstate="print"/>
          <a:srcRect/>
          <a:stretch>
            <a:fillRect/>
          </a:stretch>
        </p:blipFill>
        <p:spPr bwMode="auto">
          <a:xfrm>
            <a:off x="500034" y="3357562"/>
            <a:ext cx="1785950" cy="2857520"/>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Содержимое 3"/>
          <p:cNvPicPr>
            <a:picLocks/>
          </p:cNvPicPr>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5" name="Содержимое 4"/>
          <p:cNvSpPr>
            <a:spLocks noGrp="1"/>
          </p:cNvSpPr>
          <p:nvPr>
            <p:ph idx="1"/>
          </p:nvPr>
        </p:nvSpPr>
        <p:spPr>
          <a:xfrm>
            <a:off x="1928794" y="357166"/>
            <a:ext cx="6758006" cy="6286544"/>
          </a:xfrm>
        </p:spPr>
        <p:txBody>
          <a:bodyPr>
            <a:noAutofit/>
          </a:bodyPr>
          <a:lstStyle/>
          <a:p>
            <a:pPr algn="just">
              <a:buNone/>
            </a:pPr>
            <a:r>
              <a:rPr lang="ru-RU" sz="1800" dirty="0" smtClean="0"/>
              <a:t>           </a:t>
            </a:r>
            <a:r>
              <a:rPr lang="ru-RU" sz="1800" b="1" i="1" dirty="0" smtClean="0"/>
              <a:t>Древний Египет </a:t>
            </a:r>
            <a:r>
              <a:rPr lang="en-US" sz="1800" b="1" dirty="0" smtClean="0"/>
              <a:t>[</a:t>
            </a:r>
            <a:r>
              <a:rPr lang="ru-RU" sz="1800" b="1" dirty="0" smtClean="0"/>
              <a:t>Текст</a:t>
            </a:r>
            <a:r>
              <a:rPr lang="en-US" sz="1800" b="1" dirty="0" smtClean="0"/>
              <a:t>]</a:t>
            </a:r>
            <a:r>
              <a:rPr lang="ru-RU" sz="1800" b="1" dirty="0" smtClean="0"/>
              <a:t>/ </a:t>
            </a:r>
            <a:r>
              <a:rPr lang="en-US" sz="1800" b="1" dirty="0" smtClean="0"/>
              <a:t>[</a:t>
            </a:r>
            <a:r>
              <a:rPr lang="ru-RU" sz="1800" b="1" dirty="0" smtClean="0"/>
              <a:t>перевод с англ. Татьяны   Покидаевой</a:t>
            </a:r>
            <a:r>
              <a:rPr lang="en-US" sz="1800" b="1" dirty="0" smtClean="0"/>
              <a:t>]</a:t>
            </a:r>
            <a:r>
              <a:rPr lang="ru-RU" sz="1800" b="1" dirty="0" smtClean="0"/>
              <a:t>. – М.: «Махаон», 2012. – 32 с.: ил. – (Энциклопедия для умников и умниц).</a:t>
            </a:r>
          </a:p>
          <a:p>
            <a:pPr algn="just">
              <a:buNone/>
            </a:pPr>
            <a:r>
              <a:rPr lang="ru-RU" sz="1800" b="1" dirty="0" smtClean="0"/>
              <a:t>           Окружающий мир постоянно и быстро меняется. И вполне естественно, что вопросы юных эрудитов становятся все более сложными и разнообразными. Энциклопедии этой серии ответят на многие детские вопросы, которые нередко ставят взрослых в тупик. Живой, понятный ребенку язык изложения в сочетании с веселыми иллюстрациями сделают чтение одновременно познавательным и увлекательным. Эта серия для тех, кто стремится расширить свои знания о прекрасном и удивительном мире, который нас окружает.</a:t>
            </a:r>
          </a:p>
          <a:p>
            <a:pPr algn="just">
              <a:buNone/>
            </a:pPr>
            <a:endParaRPr lang="ru-RU" sz="1800" b="1" dirty="0" smtClean="0"/>
          </a:p>
          <a:p>
            <a:pPr algn="just">
              <a:buNone/>
            </a:pPr>
            <a:r>
              <a:rPr lang="ru-RU" sz="1800" b="1" i="1" dirty="0" smtClean="0"/>
              <a:t>           Древний Рим</a:t>
            </a:r>
            <a:r>
              <a:rPr lang="en-US" sz="1800" b="1" i="1" dirty="0" smtClean="0"/>
              <a:t> </a:t>
            </a:r>
            <a:r>
              <a:rPr lang="en-US" sz="1800" b="1" dirty="0" smtClean="0"/>
              <a:t>[</a:t>
            </a:r>
            <a:r>
              <a:rPr lang="ru-RU" sz="1800" b="1" dirty="0" smtClean="0"/>
              <a:t>Текст</a:t>
            </a:r>
            <a:r>
              <a:rPr lang="en-US" sz="1800" b="1" dirty="0" smtClean="0"/>
              <a:t>]</a:t>
            </a:r>
            <a:r>
              <a:rPr lang="ru-RU" sz="1800" b="1" dirty="0" smtClean="0"/>
              <a:t> / </a:t>
            </a:r>
            <a:r>
              <a:rPr lang="en-US" sz="1800" b="1" dirty="0" smtClean="0"/>
              <a:t>[</a:t>
            </a:r>
            <a:r>
              <a:rPr lang="ru-RU" sz="1800" b="1" dirty="0" smtClean="0"/>
              <a:t>перевод с англ. Татьяны   Покидаевой</a:t>
            </a:r>
            <a:r>
              <a:rPr lang="en-US" sz="1800" b="1" dirty="0" smtClean="0"/>
              <a:t>]</a:t>
            </a:r>
            <a:r>
              <a:rPr lang="ru-RU" sz="1800" b="1" dirty="0" smtClean="0"/>
              <a:t>. – М.: «Махаон», 2012. – 32 с.: ил. – (Энциклопедия для умников и умниц).</a:t>
            </a:r>
          </a:p>
          <a:p>
            <a:pPr algn="just">
              <a:buNone/>
            </a:pPr>
            <a:r>
              <a:rPr lang="ru-RU" sz="1800" b="1" dirty="0" smtClean="0"/>
              <a:t>          Кто такие древние римляне? Все ли римляне жили в Риме? Кто правил Римом? Во что играли дети в Древнем Риме? На эти и другие вопросы Вы найдёте ответы в этой увлекательной книге.</a:t>
            </a:r>
          </a:p>
          <a:p>
            <a:pPr algn="just">
              <a:buNone/>
            </a:pPr>
            <a:endParaRPr lang="ru-RU" sz="1800" b="1" dirty="0" smtClean="0"/>
          </a:p>
        </p:txBody>
      </p:sp>
      <p:pic>
        <p:nvPicPr>
          <p:cNvPr id="8" name="Рисунок 7" descr="http://im2-tub-ru.yandex.net/i?id=123352358-02-72&amp;n=21"/>
          <p:cNvPicPr/>
          <p:nvPr/>
        </p:nvPicPr>
        <p:blipFill>
          <a:blip r:embed="rId3" cstate="print"/>
          <a:srcRect/>
          <a:stretch>
            <a:fillRect/>
          </a:stretch>
        </p:blipFill>
        <p:spPr bwMode="auto">
          <a:xfrm>
            <a:off x="214282" y="357166"/>
            <a:ext cx="1500198" cy="2143140"/>
          </a:xfrm>
          <a:prstGeom prst="rect">
            <a:avLst/>
          </a:prstGeom>
          <a:noFill/>
          <a:ln w="9525">
            <a:noFill/>
            <a:miter lim="800000"/>
            <a:headEnd/>
            <a:tailEnd/>
          </a:ln>
        </p:spPr>
      </p:pic>
      <p:pic>
        <p:nvPicPr>
          <p:cNvPr id="11" name="Рисунок 10" descr="http://im3-tub-ru.yandex.net/i?id=123380732-08-72&amp;n=21"/>
          <p:cNvPicPr/>
          <p:nvPr/>
        </p:nvPicPr>
        <p:blipFill>
          <a:blip r:embed="rId4" cstate="print"/>
          <a:srcRect/>
          <a:stretch>
            <a:fillRect/>
          </a:stretch>
        </p:blipFill>
        <p:spPr bwMode="auto">
          <a:xfrm>
            <a:off x="285720" y="4000504"/>
            <a:ext cx="1428760" cy="2286016"/>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p:cNvPicPr>
            <a:picLocks/>
          </p:cNvPicPr>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5" name="Содержимое 4"/>
          <p:cNvSpPr>
            <a:spLocks noGrp="1"/>
          </p:cNvSpPr>
          <p:nvPr>
            <p:ph idx="1"/>
          </p:nvPr>
        </p:nvSpPr>
        <p:spPr>
          <a:xfrm>
            <a:off x="1957366" y="285728"/>
            <a:ext cx="6829476" cy="6429420"/>
          </a:xfrm>
        </p:spPr>
        <p:txBody>
          <a:bodyPr>
            <a:normAutofit lnSpcReduction="10000"/>
          </a:bodyPr>
          <a:lstStyle/>
          <a:p>
            <a:pPr algn="just">
              <a:buNone/>
            </a:pPr>
            <a:r>
              <a:rPr lang="ru-RU" sz="1800" b="1" i="1" dirty="0" smtClean="0"/>
              <a:t>           История человечества</a:t>
            </a:r>
            <a:r>
              <a:rPr lang="en-US" sz="1800" b="1" i="1" dirty="0" smtClean="0"/>
              <a:t> </a:t>
            </a:r>
            <a:r>
              <a:rPr lang="en-US" sz="1800" b="1" dirty="0" smtClean="0"/>
              <a:t>[</a:t>
            </a:r>
            <a:r>
              <a:rPr lang="ru-RU" sz="1800" b="1" dirty="0" smtClean="0"/>
              <a:t>Текст</a:t>
            </a:r>
            <a:r>
              <a:rPr lang="en-US" sz="1800" b="1" dirty="0" smtClean="0"/>
              <a:t>]</a:t>
            </a:r>
            <a:r>
              <a:rPr lang="ru-RU" sz="1800" b="1" dirty="0" smtClean="0"/>
              <a:t>: энциклопедия. – М.: ООО  «Стрекоза», 2011. –   64 с.: ил. – (Загадки и тайны мира).</a:t>
            </a:r>
          </a:p>
          <a:p>
            <a:pPr algn="just">
              <a:buNone/>
            </a:pPr>
            <a:endParaRPr lang="ru-RU" sz="1800" b="1" dirty="0" smtClean="0"/>
          </a:p>
          <a:p>
            <a:pPr algn="just">
              <a:buNone/>
            </a:pPr>
            <a:r>
              <a:rPr lang="ru-RU" sz="1800" b="1" dirty="0" smtClean="0"/>
              <a:t>           Энциклопедии серии "Загадки и тайны мира" помогут ребенку в познании сложного, противоречивого и удивительно интересного мира, в котором он живет. Энциклопедии расскажут ему об истории развития человечества, о великих открытиях и завоеваниях, о знаменитых полководцах и мореплавателях, о чудесах света и загадках природы.</a:t>
            </a:r>
          </a:p>
          <a:p>
            <a:pPr algn="just">
              <a:buNone/>
            </a:pPr>
            <a:endParaRPr lang="ru-RU" sz="1800" b="1" dirty="0" smtClean="0"/>
          </a:p>
          <a:p>
            <a:pPr algn="just">
              <a:buNone/>
            </a:pPr>
            <a:r>
              <a:rPr lang="ru-RU" sz="1800" b="1" i="1" dirty="0" smtClean="0"/>
              <a:t>            Самые известные мифы народов мира</a:t>
            </a:r>
            <a:r>
              <a:rPr lang="en-US" sz="1800" b="1" i="1" dirty="0" smtClean="0"/>
              <a:t> </a:t>
            </a:r>
            <a:r>
              <a:rPr lang="en-US" sz="1800" b="1" dirty="0" smtClean="0"/>
              <a:t>[</a:t>
            </a:r>
            <a:r>
              <a:rPr lang="ru-RU" sz="1800" b="1" dirty="0" smtClean="0"/>
              <a:t>Текст</a:t>
            </a:r>
            <a:r>
              <a:rPr lang="en-US" sz="1800" b="1" dirty="0" smtClean="0"/>
              <a:t>]</a:t>
            </a:r>
            <a:r>
              <a:rPr lang="ru-RU" sz="1800" b="1" dirty="0" smtClean="0"/>
              <a:t>: иллюстрированная энциклопедия / </a:t>
            </a:r>
            <a:r>
              <a:rPr lang="en-US" sz="1800" b="1" dirty="0" smtClean="0"/>
              <a:t>C</a:t>
            </a:r>
            <a:r>
              <a:rPr lang="ru-RU" sz="1800" b="1" dirty="0" smtClean="0"/>
              <a:t>ост. А.И. Пантилева. – М.: Белый город. – 104 с.: ил.</a:t>
            </a:r>
          </a:p>
          <a:p>
            <a:pPr algn="just">
              <a:buNone/>
            </a:pPr>
            <a:endParaRPr lang="ru-RU" sz="1800" b="1" dirty="0" smtClean="0"/>
          </a:p>
          <a:p>
            <a:pPr algn="just">
              <a:buNone/>
            </a:pPr>
            <a:r>
              <a:rPr lang="ru-RU" sz="1800" b="1" dirty="0" smtClean="0"/>
              <a:t>           Книга предлагает читателю познакомиться с самыми известными мифами народов мира. Любопытные истории и факты о мифах дополняет красочный иллюстративный материал. Читатель любого возраста найдет в этой серии что-то интересное для себя, будь то памятники архитектуры или шедевры живописи, события истории или многообразие природы.</a:t>
            </a:r>
          </a:p>
          <a:p>
            <a:pPr algn="just">
              <a:buNone/>
            </a:pPr>
            <a:endParaRPr lang="ru-RU" sz="1800" b="1" dirty="0" smtClean="0"/>
          </a:p>
          <a:p>
            <a:pPr>
              <a:buNone/>
            </a:pPr>
            <a:endParaRPr lang="ru-RU" dirty="0"/>
          </a:p>
        </p:txBody>
      </p:sp>
      <p:pic>
        <p:nvPicPr>
          <p:cNvPr id="6" name="Рисунок 5" descr=" &amp;Icy;&amp;scy;&amp;tcy;&amp;ocy;&amp;rcy;&amp;icy;&amp;yacy; &amp;chcy;&amp;iecy;&amp;lcy;&amp;ocy;&amp;vcy;&amp;iecy;&amp;chcy;&amp;iecy;&amp;scy;&amp;tcy;&amp;vcy;&amp;acy;. &amp;Ecy;&amp;ncy;&amp;tscy;&amp;icy;&amp;kcy;&amp;lcy;&amp;ocy;&amp;pcy;&amp;iecy;&amp;dcy;&amp;icy;&amp;yacy; - e5.ru"/>
          <p:cNvPicPr/>
          <p:nvPr/>
        </p:nvPicPr>
        <p:blipFill>
          <a:blip r:embed="rId3" cstate="print"/>
          <a:srcRect/>
          <a:stretch>
            <a:fillRect/>
          </a:stretch>
        </p:blipFill>
        <p:spPr bwMode="auto">
          <a:xfrm>
            <a:off x="357158" y="285728"/>
            <a:ext cx="1643074" cy="2286016"/>
          </a:xfrm>
          <a:prstGeom prst="rect">
            <a:avLst/>
          </a:prstGeom>
          <a:noFill/>
          <a:ln w="9525">
            <a:noFill/>
            <a:miter lim="800000"/>
            <a:headEnd/>
            <a:tailEnd/>
          </a:ln>
        </p:spPr>
      </p:pic>
      <p:pic>
        <p:nvPicPr>
          <p:cNvPr id="7" name="Рисунок 6" descr="&amp;Scy;&amp;acy;&amp;mcy;&amp;ycy;&amp;iecy; &amp;icy;&amp;zcy;&amp;vcy;&amp;iecy;&amp;scy;&amp;tcy;&amp;ncy;&amp;ycy;&amp;iecy; &amp;mcy;&amp;icy;&amp;fcy;&amp;ycy; &amp;ncy;&amp;acy;&amp;rcy;&amp;ocy;&amp;dcy;&amp;ocy;&amp;vcy; &amp;mcy;&amp;icy;&amp;rcy;&amp;acy;"/>
          <p:cNvPicPr/>
          <p:nvPr/>
        </p:nvPicPr>
        <p:blipFill>
          <a:blip r:embed="rId4" cstate="print"/>
          <a:srcRect/>
          <a:stretch>
            <a:fillRect/>
          </a:stretch>
        </p:blipFill>
        <p:spPr bwMode="auto">
          <a:xfrm>
            <a:off x="357158" y="3286124"/>
            <a:ext cx="1643074" cy="2428892"/>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Содержимое 3"/>
          <p:cNvPicPr>
            <a:picLocks/>
          </p:cNvPicPr>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5" name="Содержимое 4"/>
          <p:cNvSpPr>
            <a:spLocks noGrp="1"/>
          </p:cNvSpPr>
          <p:nvPr>
            <p:ph idx="1"/>
          </p:nvPr>
        </p:nvSpPr>
        <p:spPr>
          <a:xfrm>
            <a:off x="2143108" y="285728"/>
            <a:ext cx="6543692" cy="5500726"/>
          </a:xfrm>
        </p:spPr>
        <p:txBody>
          <a:bodyPr>
            <a:normAutofit lnSpcReduction="10000"/>
          </a:bodyPr>
          <a:lstStyle/>
          <a:p>
            <a:pPr algn="just">
              <a:buNone/>
            </a:pPr>
            <a:r>
              <a:rPr lang="ru-RU" sz="1800" b="1" dirty="0" smtClean="0"/>
              <a:t>            </a:t>
            </a:r>
            <a:r>
              <a:rPr lang="ru-RU" sz="1800" b="1" i="1" dirty="0" smtClean="0"/>
              <a:t>Толстиков, А. Я.</a:t>
            </a:r>
            <a:r>
              <a:rPr lang="ru-RU" sz="1800" b="1" dirty="0" smtClean="0"/>
              <a:t>  Кутузов спаситель Отечества </a:t>
            </a:r>
            <a:r>
              <a:rPr lang="en-US" sz="1800" b="1" dirty="0" smtClean="0"/>
              <a:t>[</a:t>
            </a:r>
            <a:r>
              <a:rPr lang="ru-RU" sz="1800" b="1" dirty="0" smtClean="0"/>
              <a:t>Текст</a:t>
            </a:r>
            <a:r>
              <a:rPr lang="en-US" sz="1800" b="1" dirty="0" smtClean="0"/>
              <a:t>]</a:t>
            </a:r>
            <a:r>
              <a:rPr lang="ru-RU" sz="1800" b="1" dirty="0" smtClean="0"/>
              <a:t> /А.Я.Толстиков. – М.: Белый город. – 48 с.: ил. – (История России).</a:t>
            </a:r>
          </a:p>
          <a:p>
            <a:pPr algn="just">
              <a:buNone/>
            </a:pPr>
            <a:r>
              <a:rPr lang="ru-RU" sz="1800" b="1" dirty="0" smtClean="0"/>
              <a:t>            Книга рассказывает о выдающемся русском полководце Михаиле Илларионовиче Кутузове. Во время русско-турецкой войны 1787–1791 годов он был учеником и соратником Суворова: участвовал в штурме Измаила, в сражениях при Бабадаге и Мачине, был тяжело ранен. 26 августа 1812 года Кутузов дал генеральное сражение войскам Наполеона под Бородино. Он был вынужден оставить Москву, однако французы недолго продержались в русской столице. Поражение под Малоярославцем заставило их отступать по старой смоленской дороге, и в этом отступлении, долгом и мучительном, они потеряли свою грозную некогда армию. Окончательно Наполеон был разгромлен на реке Березине... Книга написана простым, понятным языком, она будет полезной школьникам, интересующимся русской историей. В книге много станиц посвящено детству главного героя. </a:t>
            </a:r>
          </a:p>
          <a:p>
            <a:pPr algn="just">
              <a:buNone/>
            </a:pPr>
            <a:r>
              <a:rPr lang="ru-RU" sz="1800" b="1" dirty="0" smtClean="0"/>
              <a:t>           Для среднего школьного возраста.</a:t>
            </a:r>
          </a:p>
          <a:p>
            <a:endParaRPr lang="ru-RU" sz="1800" b="1" dirty="0" smtClean="0"/>
          </a:p>
        </p:txBody>
      </p:sp>
      <p:pic>
        <p:nvPicPr>
          <p:cNvPr id="9" name="Рисунок 8" descr="http://im5-tub-ru.yandex.net/i?id=44343883-07-72&amp;n=21"/>
          <p:cNvPicPr/>
          <p:nvPr/>
        </p:nvPicPr>
        <p:blipFill>
          <a:blip r:embed="rId3" cstate="print">
            <a:lum bright="-10000" contrast="10000"/>
          </a:blip>
          <a:srcRect/>
          <a:stretch>
            <a:fillRect/>
          </a:stretch>
        </p:blipFill>
        <p:spPr bwMode="auto">
          <a:xfrm>
            <a:off x="357158" y="214290"/>
            <a:ext cx="1857388" cy="3071834"/>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p:cNvPicPr>
            <a:picLocks/>
          </p:cNvPicPr>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5" name="Содержимое 4"/>
          <p:cNvSpPr>
            <a:spLocks noGrp="1"/>
          </p:cNvSpPr>
          <p:nvPr>
            <p:ph idx="1"/>
          </p:nvPr>
        </p:nvSpPr>
        <p:spPr>
          <a:xfrm>
            <a:off x="2214546" y="214290"/>
            <a:ext cx="6500858" cy="6286544"/>
          </a:xfrm>
        </p:spPr>
        <p:txBody>
          <a:bodyPr>
            <a:noAutofit/>
          </a:bodyPr>
          <a:lstStyle/>
          <a:p>
            <a:pPr algn="just">
              <a:buNone/>
            </a:pPr>
            <a:r>
              <a:rPr lang="ru-RU" sz="1800" b="1" dirty="0" smtClean="0"/>
              <a:t>           </a:t>
            </a:r>
            <a:r>
              <a:rPr lang="ru-RU" sz="1800" b="1" i="1" dirty="0" smtClean="0"/>
              <a:t>Томилин, А. Н.</a:t>
            </a:r>
            <a:r>
              <a:rPr lang="ru-RU" sz="1800" b="1" dirty="0" smtClean="0"/>
              <a:t>   Россия. 100 великих россиян. 100 памятников культуры </a:t>
            </a:r>
            <a:r>
              <a:rPr lang="en-US" sz="1800" b="1" dirty="0" smtClean="0"/>
              <a:t>[</a:t>
            </a:r>
            <a:r>
              <a:rPr lang="ru-RU" sz="1800" b="1" dirty="0" smtClean="0"/>
              <a:t>Текст</a:t>
            </a:r>
            <a:r>
              <a:rPr lang="en-US" sz="1800" b="1" dirty="0" smtClean="0"/>
              <a:t>] </a:t>
            </a:r>
            <a:r>
              <a:rPr lang="ru-RU" sz="1800" b="1" dirty="0" smtClean="0"/>
              <a:t>/    Анатолий Николаевич Томилин</a:t>
            </a:r>
            <a:r>
              <a:rPr lang="en-US" sz="1800" b="1" dirty="0" smtClean="0"/>
              <a:t> </a:t>
            </a:r>
            <a:r>
              <a:rPr lang="ru-RU" sz="1800" b="1" dirty="0" smtClean="0"/>
              <a:t>. – М.: ЗАО «ОЛМА Медиа Групп», 2012. – 212 с.: ил.</a:t>
            </a:r>
          </a:p>
          <a:p>
            <a:pPr algn="just">
              <a:buNone/>
            </a:pPr>
            <a:r>
              <a:rPr lang="ru-RU" sz="1800" b="1" dirty="0" smtClean="0"/>
              <a:t>           В этой энциклопедии собрано 300 исторических рассказов о важных событиях в жизни нашей страны, о тех, чьи имена хранит история нашего государства, о достижениях культуры и науки, которыми славится Россия. Из вереницы важных событий, которые произошли за время существования государства, из множества выдающихся личностей, которые задумывали и совершали эти события, из богатейшего художественного наследия, созданного фантазией, талантом и мастерством великих деятелей культуры России мы выбрали лишь: 100 великих событий - от легендарного призвания варягов до полета в космос 100 великих россиян - от первых русских князей и героев решающих сражений до деятелей науки и культуры 100 памятников культуры - от шедевров изобразительного искусства, музыки и литературы до произведений искусных мастеров народных промыслов.</a:t>
            </a:r>
          </a:p>
          <a:p>
            <a:pPr algn="just">
              <a:buNone/>
            </a:pPr>
            <a:r>
              <a:rPr lang="ru-RU" sz="1800" b="1" dirty="0" smtClean="0"/>
              <a:t>           Для среднего и старшего школьного возраста.</a:t>
            </a:r>
          </a:p>
          <a:p>
            <a:pPr algn="just">
              <a:buNone/>
            </a:pPr>
            <a:r>
              <a:rPr lang="ru-RU" sz="1800" b="1" dirty="0" smtClean="0"/>
              <a:t>           Книга на спирали.</a:t>
            </a:r>
          </a:p>
          <a:p>
            <a:pPr algn="just">
              <a:buNone/>
            </a:pPr>
            <a:endParaRPr lang="ru-RU" sz="1800" dirty="0" smtClean="0"/>
          </a:p>
          <a:p>
            <a:pPr algn="just">
              <a:buNone/>
            </a:pPr>
            <a:endParaRPr lang="ru-RU" sz="1800" dirty="0"/>
          </a:p>
        </p:txBody>
      </p:sp>
      <p:pic>
        <p:nvPicPr>
          <p:cNvPr id="6" name="Рисунок 5" descr="&amp;Tcy;&amp;ocy;&amp;mcy;&amp;icy;&amp;lcy;&amp;icy;&amp;ncy; &amp;Acy;. «&amp;Rcy;&amp;ocy;&amp;scy;&amp;scy;&amp;icy;&amp;yacy;. 100 &amp;vcy;&amp;iecy;&amp;lcy;&amp;icy;&amp;kcy;&amp;icy;&amp;khcy; &amp;scy;&amp;ocy;&amp;bcy;&amp;ycy;&amp;tcy;&amp;icy;&amp;jcy;. 100 &amp;vcy;&amp;iecy;&amp;lcy;&amp;icy;&amp;kcy;&amp;icy;&amp;khcy; &amp;rcy;&amp;ocy;&amp;scy;&amp;scy;&amp;icy;&amp;yacy;&amp;ncy;. 100 &amp;pcy;&amp;acy;&amp;mcy;&amp;yacy;&amp;tcy;&amp;ncy;&amp;icy;&amp;kcy;&amp;ocy;&amp;vcy; &amp;kcy;&amp;ucy;&amp;lcy;&amp;softcy;&amp;tcy;&amp;ucy;&amp;rcy;&amp;ycy;»"/>
          <p:cNvPicPr/>
          <p:nvPr/>
        </p:nvPicPr>
        <p:blipFill>
          <a:blip r:embed="rId3" cstate="print"/>
          <a:srcRect/>
          <a:stretch>
            <a:fillRect/>
          </a:stretch>
        </p:blipFill>
        <p:spPr bwMode="auto">
          <a:xfrm>
            <a:off x="285720" y="428604"/>
            <a:ext cx="1785950" cy="2786082"/>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p:cNvPicPr>
            <a:picLocks/>
          </p:cNvPicPr>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6" name="Содержимое 5"/>
          <p:cNvSpPr>
            <a:spLocks noGrp="1"/>
          </p:cNvSpPr>
          <p:nvPr>
            <p:ph idx="1"/>
          </p:nvPr>
        </p:nvSpPr>
        <p:spPr>
          <a:xfrm>
            <a:off x="2143108" y="214290"/>
            <a:ext cx="6543692" cy="5911873"/>
          </a:xfrm>
        </p:spPr>
        <p:txBody>
          <a:bodyPr>
            <a:normAutofit/>
          </a:bodyPr>
          <a:lstStyle/>
          <a:p>
            <a:pPr algn="just">
              <a:buNone/>
            </a:pPr>
            <a:r>
              <a:rPr lang="ru-RU" dirty="0" smtClean="0"/>
              <a:t>      </a:t>
            </a:r>
            <a:r>
              <a:rPr lang="ru-RU" sz="1800" b="1" i="1" dirty="0" smtClean="0"/>
              <a:t>Трушин, О.Д. </a:t>
            </a:r>
            <a:r>
              <a:rPr lang="ru-RU" sz="1800" b="1" dirty="0" smtClean="0"/>
              <a:t>   Герои войны 1812 года</a:t>
            </a:r>
            <a:r>
              <a:rPr lang="en-US" sz="1800" b="1" dirty="0" smtClean="0"/>
              <a:t> [</a:t>
            </a:r>
            <a:r>
              <a:rPr lang="ru-RU" sz="1800" b="1" dirty="0" smtClean="0"/>
              <a:t>Текст</a:t>
            </a:r>
            <a:r>
              <a:rPr lang="en-US" sz="1800" b="1" dirty="0" smtClean="0"/>
              <a:t>]</a:t>
            </a:r>
            <a:r>
              <a:rPr lang="ru-RU" sz="1800" b="1" dirty="0" smtClean="0"/>
              <a:t>: рассказы / О.Д. Трушин; худож.         О.К. Пархаев. – М.: Махаон, Азбука-Аттикус, 2012. – 144 с.: ил. – (История Отечества).</a:t>
            </a:r>
          </a:p>
          <a:p>
            <a:pPr algn="just">
              <a:buNone/>
            </a:pPr>
            <a:r>
              <a:rPr lang="ru-RU" sz="1800" b="1" dirty="0" smtClean="0"/>
              <a:t>           Книга посвящается 200-летию победы России в Отечественной войне 1812 года. В популярной для детей форме в ней рассказывается об основных военных этапах, восстанавливается хронология событий, описываются исторические реалии того времени. Книга интересна тем, что приведённые факты находят как документальное подтверждение, так и литературно-художественное отражение. Помимо рассказов о сражениях войны в ней содержатся исторические справки об офицерах и солдатах, благодаря которым была достигнута победа, стихи русских классиков. За эту книгу автор награждён дипломами, став лауреатом Четвёртого Международного конкурса детской и юношеской художественной и научно-популярной литературы им. А. Н. Толстого и Областного литературного конкурса "Славься в веках, 1812 год!".</a:t>
            </a:r>
          </a:p>
          <a:p>
            <a:pPr algn="just">
              <a:buNone/>
            </a:pPr>
            <a:r>
              <a:rPr lang="ru-RU" sz="1800" b="1" dirty="0" smtClean="0"/>
              <a:t>          Для среднего школьного возраста.</a:t>
            </a:r>
          </a:p>
          <a:p>
            <a:pPr>
              <a:buNone/>
            </a:pPr>
            <a:endParaRPr lang="ru-RU" dirty="0" smtClean="0"/>
          </a:p>
          <a:p>
            <a:pPr>
              <a:buNone/>
            </a:pPr>
            <a:endParaRPr lang="ru-RU" dirty="0"/>
          </a:p>
        </p:txBody>
      </p:sp>
      <p:pic>
        <p:nvPicPr>
          <p:cNvPr id="7" name="Рисунок 6" descr="&amp;Tcy;&amp;rcy;&amp;ucy;&amp;shcy;&amp;icy;&amp;ncy; &amp;Ocy;.&amp;Dcy;. «&amp;Gcy;&amp;iecy;&amp;rcy;&amp;ocy;&amp;icy; &amp;vcy;&amp;ocy;&amp;jcy;&amp;ncy;&amp;ycy; 1812 &amp;gcy;&amp;ocy;&amp;dcy;&amp;acy;: &amp;Rcy;&amp;acy;&amp;scy;&amp;scy;&amp;kcy;&amp;acy;&amp;zcy;&amp;ycy;»"/>
          <p:cNvPicPr/>
          <p:nvPr/>
        </p:nvPicPr>
        <p:blipFill>
          <a:blip r:embed="rId3" cstate="print"/>
          <a:srcRect/>
          <a:stretch>
            <a:fillRect/>
          </a:stretch>
        </p:blipFill>
        <p:spPr bwMode="auto">
          <a:xfrm>
            <a:off x="428596" y="571480"/>
            <a:ext cx="1714512" cy="2714644"/>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p:cNvPicPr>
            <a:picLocks/>
          </p:cNvPicPr>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5" name="Содержимое 4"/>
          <p:cNvSpPr>
            <a:spLocks noGrp="1"/>
          </p:cNvSpPr>
          <p:nvPr>
            <p:ph idx="1"/>
          </p:nvPr>
        </p:nvSpPr>
        <p:spPr>
          <a:xfrm>
            <a:off x="1785918" y="428604"/>
            <a:ext cx="6715172" cy="6143668"/>
          </a:xfrm>
        </p:spPr>
        <p:txBody>
          <a:bodyPr>
            <a:normAutofit fontScale="47500" lnSpcReduction="20000"/>
          </a:bodyPr>
          <a:lstStyle/>
          <a:p>
            <a:pPr algn="just">
              <a:buNone/>
            </a:pPr>
            <a:r>
              <a:rPr lang="ru-RU" sz="3800" dirty="0" smtClean="0"/>
              <a:t>            </a:t>
            </a:r>
            <a:r>
              <a:rPr lang="ru-RU" sz="3800" b="1" i="1" dirty="0" smtClean="0"/>
              <a:t>Улыбышева, М.  </a:t>
            </a:r>
            <a:r>
              <a:rPr lang="ru-RU" sz="3800" b="1" dirty="0" smtClean="0"/>
              <a:t>Непокоренный город Москва в 1812 году</a:t>
            </a:r>
            <a:r>
              <a:rPr lang="en-US" sz="3800" b="1" dirty="0" smtClean="0"/>
              <a:t>                  </a:t>
            </a:r>
            <a:r>
              <a:rPr lang="ru-RU" sz="3800" b="1" dirty="0" smtClean="0"/>
              <a:t> </a:t>
            </a:r>
            <a:r>
              <a:rPr lang="en-US" sz="3800" b="1" dirty="0" smtClean="0"/>
              <a:t>[</a:t>
            </a:r>
            <a:r>
              <a:rPr lang="ru-RU" sz="3800" b="1" dirty="0" smtClean="0"/>
              <a:t>Текст</a:t>
            </a:r>
            <a:r>
              <a:rPr lang="en-US" sz="3800" b="1" dirty="0" smtClean="0"/>
              <a:t>]</a:t>
            </a:r>
            <a:r>
              <a:rPr lang="ru-RU" sz="3800" b="1" dirty="0" smtClean="0"/>
              <a:t>/ Марина   Улыбышева; худож. Артем Безменов. – М.: ООО «Издательский дом «Фома», 2012. – 24с.: ил. – (Настя и Никита).</a:t>
            </a:r>
          </a:p>
          <a:p>
            <a:pPr algn="just">
              <a:buNone/>
            </a:pPr>
            <a:endParaRPr lang="ru-RU" sz="3800" b="1" dirty="0" smtClean="0"/>
          </a:p>
          <a:p>
            <a:pPr algn="just">
              <a:buNone/>
            </a:pPr>
            <a:r>
              <a:rPr lang="ru-RU" sz="3800" b="1" dirty="0" smtClean="0"/>
              <a:t>           Это уже третья книжка из серии «Настя и Никита», выпущенная к 200-летию Отечественной войны 1812 года. Легендарные исторические события раскрываются здесь через рассказ о том, что происходило в те трагические времена в Москве, которая, как известно, после Бородинского сражения была «французу отдана», но осталась непокоренным городом, из которого после месяца пребывания Наполеон со своей армией вынужден был бежать. То, что москвичи не просто ушли, оставив непрошеным гостям безлюдный, замерший город, но ради победы над врагом стали жечь свои дома, превратив Москву в океан огня, стало незабываемым подвигом и примером объединения в любви к Отечеству перед общей угрозой. В последней главе говорится о восстановлении Москвы после пожара 1812 года. Маленьким читателям надолго запомнятся представленные в книге яркие эпизоды и факты отечественной истории, знать которую необходимо каждому человеку.</a:t>
            </a:r>
          </a:p>
          <a:p>
            <a:pPr algn="just">
              <a:buNone/>
            </a:pPr>
            <a:endParaRPr lang="ru-RU" dirty="0"/>
          </a:p>
        </p:txBody>
      </p:sp>
      <p:pic>
        <p:nvPicPr>
          <p:cNvPr id="7" name="Рисунок 6" descr="&amp;Mcy;&amp;acy;&amp;rcy;&amp;icy;&amp;ncy;&amp;acy; &amp;Ucy;&amp;lcy;&amp;ycy;&amp;bcy;&amp;ycy;&amp;shcy;&amp;iecy;&amp;vcy;&amp;acy; - &amp;Ncy;&amp;iecy;&amp;pcy;&amp;ocy;&amp;kcy;&amp;ocy;&amp;rcy;&amp;iecy;&amp;ncy;&amp;ncy;&amp;ycy;&amp;jcy; &amp;gcy;&amp;ocy;&amp;rcy;&amp;ocy;&amp;dcy;. &amp;Mcy;&amp;ocy;&amp;scy;&amp;kcy;&amp;vcy;&amp;acy; &amp;vcy; 1812 &amp;gcy;&amp;ocy;&amp;dcy;&amp;ucy;"/>
          <p:cNvPicPr/>
          <p:nvPr/>
        </p:nvPicPr>
        <p:blipFill>
          <a:blip r:embed="rId3" cstate="print"/>
          <a:srcRect l="7407" r="7407"/>
          <a:stretch>
            <a:fillRect/>
          </a:stretch>
        </p:blipFill>
        <p:spPr bwMode="auto">
          <a:xfrm>
            <a:off x="357158" y="571480"/>
            <a:ext cx="1643074" cy="2428892"/>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p:cNvPicPr>
            <a:picLocks/>
          </p:cNvPicPr>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p:txBody>
          <a:bodyPr>
            <a:normAutofit/>
          </a:bodyPr>
          <a:lstStyle/>
          <a:p>
            <a:r>
              <a:rPr lang="ru-RU"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Литература по истории</a:t>
            </a:r>
            <a:endParaRPr lang="ru-RU" b="1" dirty="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Содержимое 4"/>
          <p:cNvSpPr>
            <a:spLocks noGrp="1"/>
          </p:cNvSpPr>
          <p:nvPr>
            <p:ph idx="1"/>
          </p:nvPr>
        </p:nvSpPr>
        <p:spPr>
          <a:xfrm>
            <a:off x="1785918" y="1500174"/>
            <a:ext cx="6900882" cy="5143536"/>
          </a:xfrm>
        </p:spPr>
        <p:txBody>
          <a:bodyPr>
            <a:normAutofit fontScale="92500" lnSpcReduction="10000"/>
          </a:bodyPr>
          <a:lstStyle/>
          <a:p>
            <a:pPr algn="just">
              <a:buNone/>
            </a:pPr>
            <a:r>
              <a:rPr lang="ru-RU" dirty="0" smtClean="0"/>
              <a:t>       </a:t>
            </a:r>
            <a:r>
              <a:rPr lang="ru-RU" sz="1900" b="1" i="1" dirty="0" smtClean="0"/>
              <a:t>Афонькин, С.Ю.</a:t>
            </a:r>
            <a:r>
              <a:rPr lang="ru-RU" sz="1900" b="1" dirty="0" smtClean="0"/>
              <a:t>  Загадки древних цивилизаций</a:t>
            </a:r>
            <a:r>
              <a:rPr lang="en-US" sz="1900" b="1" dirty="0" smtClean="0"/>
              <a:t> [</a:t>
            </a:r>
            <a:r>
              <a:rPr lang="ru-RU" sz="1900" b="1" dirty="0" smtClean="0"/>
              <a:t>Текст</a:t>
            </a:r>
            <a:r>
              <a:rPr lang="en-US" sz="1900" b="1" dirty="0" smtClean="0"/>
              <a:t>]</a:t>
            </a:r>
            <a:r>
              <a:rPr lang="ru-RU" sz="1900" b="1" dirty="0" smtClean="0"/>
              <a:t>: школьный путеводитель /   С.Ю. Афонькин. – СПб.: «БКК», 2012. – 80 с.: ил. – (Серия «Узнай мир»).</a:t>
            </a:r>
          </a:p>
          <a:p>
            <a:pPr algn="just">
              <a:buNone/>
            </a:pPr>
            <a:r>
              <a:rPr lang="ru-RU" sz="1900" b="1" dirty="0" smtClean="0"/>
              <a:t>           Ученые могут многое рассказать о жизни древних цивилизаций, если обладают сохранившимися письменными документами той эпохи. А если их нет? Если перед их глазами только непонятного назначения каменные обелиски или выбитые на скале таинственные знаки? В такой ситуации приходится строить различные предположения, гипотезы. Некоторые легенды утверждают, что в седую старину на нашей планете существовали цивилизации, которые обладали высокими, развитыми технологиями. Именно эти люди построили пирамиды Египта и Америки. Затем произошла какая-то глобальная катастрофа, и древние строители исчезли с лица земли, оставив свое наследие преемникам. Так ли это? Что конкретно знает наука о древних цивилизациях? Как отличить правду от вымысла? Об этом и рассказывает эта книга.</a:t>
            </a:r>
          </a:p>
          <a:p>
            <a:pPr algn="just">
              <a:buNone/>
            </a:pPr>
            <a:r>
              <a:rPr lang="ru-RU" sz="1900" b="1" dirty="0" smtClean="0"/>
              <a:t>            Книга рассчитана на широкий круг читателя.</a:t>
            </a:r>
          </a:p>
          <a:p>
            <a:pPr>
              <a:buNone/>
            </a:pPr>
            <a:endParaRPr lang="ru-RU" dirty="0" smtClean="0"/>
          </a:p>
          <a:p>
            <a:pPr>
              <a:buNone/>
            </a:pPr>
            <a:endParaRPr lang="ru-RU" dirty="0"/>
          </a:p>
        </p:txBody>
      </p:sp>
      <p:pic>
        <p:nvPicPr>
          <p:cNvPr id="7" name="Рисунок 6" descr="&amp;Kcy;&amp;acy;&amp;rcy;&amp;tcy;&amp;icy;&amp;ncy;&amp;kcy;&amp;icy;"/>
          <p:cNvPicPr/>
          <p:nvPr/>
        </p:nvPicPr>
        <p:blipFill>
          <a:blip r:embed="rId3" cstate="print"/>
          <a:srcRect/>
          <a:stretch>
            <a:fillRect/>
          </a:stretch>
        </p:blipFill>
        <p:spPr bwMode="auto">
          <a:xfrm>
            <a:off x="285720" y="1785926"/>
            <a:ext cx="1571636" cy="2286016"/>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3"/>
          <p:cNvPicPr>
            <a:picLocks/>
          </p:cNvPicPr>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5" name="Содержимое 4"/>
          <p:cNvSpPr>
            <a:spLocks noGrp="1"/>
          </p:cNvSpPr>
          <p:nvPr>
            <p:ph idx="1"/>
          </p:nvPr>
        </p:nvSpPr>
        <p:spPr>
          <a:xfrm>
            <a:off x="1785918" y="285728"/>
            <a:ext cx="6900882" cy="6357982"/>
          </a:xfrm>
        </p:spPr>
        <p:txBody>
          <a:bodyPr>
            <a:normAutofit fontScale="92500" lnSpcReduction="10000"/>
          </a:bodyPr>
          <a:lstStyle/>
          <a:p>
            <a:pPr algn="just">
              <a:buNone/>
            </a:pPr>
            <a:r>
              <a:rPr lang="ru-RU" sz="2600" dirty="0" smtClean="0"/>
              <a:t>        </a:t>
            </a:r>
            <a:r>
              <a:rPr lang="ru-RU" sz="1900" b="1" i="1" dirty="0" smtClean="0"/>
              <a:t>Бобровникова, Т. А.     </a:t>
            </a:r>
            <a:r>
              <a:rPr lang="ru-RU" sz="1900" b="1" dirty="0" smtClean="0"/>
              <a:t>Встреча двух миров. Эллада и Рим глазами великого       современника </a:t>
            </a:r>
            <a:r>
              <a:rPr lang="en-US" sz="1900" b="1" dirty="0" smtClean="0"/>
              <a:t>[</a:t>
            </a:r>
            <a:r>
              <a:rPr lang="ru-RU" sz="1900" b="1" dirty="0" smtClean="0"/>
              <a:t>Текст</a:t>
            </a:r>
            <a:r>
              <a:rPr lang="en-US" sz="1900" b="1" dirty="0" smtClean="0"/>
              <a:t>] </a:t>
            </a:r>
            <a:r>
              <a:rPr lang="ru-RU" sz="1900" b="1" dirty="0" smtClean="0"/>
              <a:t>/ Т.А. Бобровникова. – М.: АСТ-ПРЕСС КНИГА, 2012. – 448 с., 24 с. цв.   ил. – ( Сюрпризы истории).</a:t>
            </a:r>
          </a:p>
          <a:p>
            <a:pPr algn="just">
              <a:buNone/>
            </a:pPr>
            <a:endParaRPr lang="ru-RU" sz="1900" b="1" dirty="0" smtClean="0"/>
          </a:p>
          <a:p>
            <a:pPr algn="just">
              <a:buNone/>
            </a:pPr>
            <a:r>
              <a:rPr lang="ru-RU" sz="1900" b="1" dirty="0" smtClean="0"/>
              <a:t>           Новая книга Т.А.Бобровниковой посвящена роковому, поворотному моменту истории, который предопределил судьбы Европы на века. </a:t>
            </a:r>
          </a:p>
          <a:p>
            <a:pPr algn="just">
              <a:buNone/>
            </a:pPr>
            <a:r>
              <a:rPr lang="ru-RU" sz="1900" b="1" dirty="0" smtClean="0"/>
              <a:t>           Среди героев того времени - их живые портреты приковывают наше внимание - безраздельно господствует человек, сохранивший память о драматических событиях эпохи. Это Полибий - величайший, наряду с Геродотом и Фукидидом, греческий историк, написавший первую "Всемирную историю". Он и замечательный путешественник: впервые вышел в океан и обогнул северное побережье Европы, совершил переход через Альпы. Он участвовал в морских и сухопутных битвах, был воином и полководцем, первым ворвался в горящий Карфаген. Жизнь его напоминала приключенческий роман, по сути дела впервые пересказанный в этой увлекательной книге Татьяны Андреевны Бобровниковой, книге, которую нельзя отложить, не дочитав до конца.</a:t>
            </a:r>
          </a:p>
          <a:p>
            <a:pPr algn="just">
              <a:buNone/>
            </a:pPr>
            <a:r>
              <a:rPr lang="ru-RU" sz="1900" b="1" dirty="0" smtClean="0"/>
              <a:t>           Книга рассчитана на широкий круг читателя.</a:t>
            </a:r>
          </a:p>
          <a:p>
            <a:pPr algn="just">
              <a:buNone/>
            </a:pPr>
            <a:endParaRPr lang="ru-RU" sz="2900" dirty="0"/>
          </a:p>
        </p:txBody>
      </p:sp>
      <p:pic>
        <p:nvPicPr>
          <p:cNvPr id="1026" name="Picture 2"/>
          <p:cNvPicPr>
            <a:picLocks noChangeAspect="1" noChangeArrowheads="1"/>
          </p:cNvPicPr>
          <p:nvPr/>
        </p:nvPicPr>
        <p:blipFill>
          <a:blip r:embed="rId3" cstate="print"/>
          <a:srcRect/>
          <a:stretch>
            <a:fillRect/>
          </a:stretch>
        </p:blipFill>
        <p:spPr bwMode="auto">
          <a:xfrm>
            <a:off x="285720" y="428604"/>
            <a:ext cx="1789710" cy="2714644"/>
          </a:xfrm>
          <a:prstGeom prst="rect">
            <a:avLst/>
          </a:prstGeom>
          <a:noFill/>
          <a:ln w="9525">
            <a:noFill/>
            <a:miter lim="800000"/>
            <a:headEnd/>
            <a:tailEnd/>
          </a:ln>
          <a:effectLst/>
        </p:spPr>
      </p:pic>
    </p:spTree>
  </p:cSld>
  <p:clrMapOvr>
    <a:masterClrMapping/>
  </p:clrMapOvr>
  <p:transition spd="slow" advClick="0" advTm="2100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3"/>
          <p:cNvPicPr>
            <a:picLocks/>
          </p:cNvPicPr>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5" name="Содержимое 4"/>
          <p:cNvSpPr>
            <a:spLocks noGrp="1"/>
          </p:cNvSpPr>
          <p:nvPr>
            <p:ph idx="1"/>
          </p:nvPr>
        </p:nvSpPr>
        <p:spPr>
          <a:xfrm>
            <a:off x="2143108" y="357166"/>
            <a:ext cx="6543692" cy="5768997"/>
          </a:xfrm>
        </p:spPr>
        <p:txBody>
          <a:bodyPr>
            <a:normAutofit/>
          </a:bodyPr>
          <a:lstStyle/>
          <a:p>
            <a:pPr algn="just">
              <a:buNone/>
            </a:pPr>
            <a:r>
              <a:rPr lang="ru-RU" dirty="0" smtClean="0"/>
              <a:t>      </a:t>
            </a:r>
            <a:r>
              <a:rPr lang="ru-RU" sz="1800" b="1" i="1" dirty="0" smtClean="0"/>
              <a:t>Вануайск, В.   </a:t>
            </a:r>
            <a:r>
              <a:rPr lang="ru-RU" sz="1800" b="1" dirty="0" smtClean="0"/>
              <a:t>Великие загадки Древнего Египта </a:t>
            </a:r>
            <a:r>
              <a:rPr lang="en-US" sz="1800" b="1" dirty="0" smtClean="0"/>
              <a:t>[</a:t>
            </a:r>
            <a:r>
              <a:rPr lang="ru-RU" sz="1800" b="1" dirty="0" smtClean="0"/>
              <a:t>Текст</a:t>
            </a:r>
            <a:r>
              <a:rPr lang="en-US" sz="1800" b="1" dirty="0" smtClean="0"/>
              <a:t>]</a:t>
            </a:r>
            <a:r>
              <a:rPr lang="ru-RU" sz="1800" b="1" dirty="0" smtClean="0"/>
              <a:t>/ Виолен  Вануайск. – М.: Ломоносовъ, 2011. – 224 с. – (История. География. Этнография).</a:t>
            </a:r>
          </a:p>
          <a:p>
            <a:pPr algn="just">
              <a:buNone/>
            </a:pPr>
            <a:endParaRPr lang="ru-RU" sz="1800" b="1" dirty="0" smtClean="0"/>
          </a:p>
          <a:p>
            <a:pPr algn="just">
              <a:buNone/>
            </a:pPr>
            <a:r>
              <a:rPr lang="ru-RU" sz="1800" b="1" dirty="0" smtClean="0"/>
              <a:t>            Нефертити, Тутанхамон, Эхнатон, Рамсес... Кто были эти люди? Как они рождались и жили? Как становились фараонами? Как уходили в мир иной? Верно ли, что Тутанхамона отравили? Кто была первой женщиной-фараоном? Почему у скульптурного изображения Нефертити только один глаз? Что такое "проклятие фараонов" и действует ли оно на самом деле? Почему таинственный фараон Хоремхеб построил себе две гробницы? Тайны исчезнувшего мира, тайны жизни людей и царей далекого прошлого - вот главное содержание этой увлекательной книги, написанной французской писательницей Виолен Вануайек, специалистом по истории древнего мира.</a:t>
            </a:r>
          </a:p>
          <a:p>
            <a:pPr algn="just">
              <a:buNone/>
            </a:pPr>
            <a:r>
              <a:rPr lang="ru-RU" sz="1800" b="1" dirty="0" smtClean="0"/>
              <a:t>            Книга рассчитана на широкий круг  читателя.</a:t>
            </a:r>
          </a:p>
        </p:txBody>
      </p:sp>
      <p:pic>
        <p:nvPicPr>
          <p:cNvPr id="6" name="Рисунок 5" descr="pic"/>
          <p:cNvPicPr/>
          <p:nvPr/>
        </p:nvPicPr>
        <p:blipFill>
          <a:blip r:embed="rId3" cstate="print"/>
          <a:srcRect/>
          <a:stretch>
            <a:fillRect/>
          </a:stretch>
        </p:blipFill>
        <p:spPr bwMode="auto">
          <a:xfrm>
            <a:off x="357158" y="642918"/>
            <a:ext cx="1928826" cy="2786082"/>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lum bright="40000" contrast="-30000"/>
          </a:blip>
          <a:stretch>
            <a:fillRect/>
          </a:stretch>
        </p:blipFill>
        <p:spPr bwMode="auto">
          <a:xfrm>
            <a:off x="0" y="0"/>
            <a:ext cx="9429784" cy="6858000"/>
          </a:xfrm>
          <a:prstGeom prst="rect">
            <a:avLst/>
          </a:prstGeom>
          <a:noFill/>
          <a:ln>
            <a:noFill/>
          </a:ln>
        </p:spPr>
      </p:pic>
      <p:sp>
        <p:nvSpPr>
          <p:cNvPr id="6" name="Подзаголовок 5"/>
          <p:cNvSpPr>
            <a:spLocks noGrp="1"/>
          </p:cNvSpPr>
          <p:nvPr>
            <p:ph type="subTitle" idx="1"/>
          </p:nvPr>
        </p:nvSpPr>
        <p:spPr>
          <a:xfrm>
            <a:off x="1428728" y="1142984"/>
            <a:ext cx="6400800" cy="5214974"/>
          </a:xfrm>
        </p:spPr>
        <p:txBody>
          <a:bodyPr>
            <a:noAutofit/>
          </a:bodyPr>
          <a:lstStyle/>
          <a:p>
            <a:pPr algn="just"/>
            <a:r>
              <a:rPr lang="ru-RU" sz="1800" b="1" dirty="0" smtClean="0">
                <a:solidFill>
                  <a:schemeClr val="accent6">
                    <a:lumMod val="50000"/>
                  </a:schemeClr>
                </a:solidFill>
              </a:rPr>
              <a:t>     </a:t>
            </a:r>
            <a:r>
              <a:rPr lang="ru-RU" sz="1800" b="1" dirty="0" smtClean="0">
                <a:solidFill>
                  <a:schemeClr val="tx2">
                    <a:lumMod val="50000"/>
                  </a:schemeClr>
                </a:solidFill>
              </a:rPr>
              <a:t>В рубрике «Новые поступления в библиотечный </a:t>
            </a:r>
            <a:r>
              <a:rPr lang="ru-RU" sz="1800" b="1" smtClean="0">
                <a:solidFill>
                  <a:schemeClr val="tx2">
                    <a:lumMod val="50000"/>
                  </a:schemeClr>
                </a:solidFill>
              </a:rPr>
              <a:t>фонд» </a:t>
            </a:r>
            <a:r>
              <a:rPr lang="ru-RU" sz="1800" b="1" dirty="0" smtClean="0">
                <a:solidFill>
                  <a:schemeClr val="tx2">
                    <a:lumMod val="50000"/>
                  </a:schemeClr>
                </a:solidFill>
              </a:rPr>
              <a:t>мы знакомим пользователей с новыми поступлениями литературы в фонд библиотеки.  Вашему вниманию предлагаем литературу на любой вкус и возраст, для самых маленьких читателей и родителей, для учащихся младших, средних и старших классов, книги для учебы и для души.</a:t>
            </a:r>
          </a:p>
          <a:p>
            <a:pPr algn="just"/>
            <a:r>
              <a:rPr lang="ru-RU" sz="1800" b="1" dirty="0" smtClean="0">
                <a:solidFill>
                  <a:schemeClr val="tx2">
                    <a:lumMod val="50000"/>
                  </a:schemeClr>
                </a:solidFill>
              </a:rPr>
              <a:t>      О каждой новинке вы получите всю необходимую информацию: внешний вид издания, полное библиографическое описание, подробную аннотацию. Списки обновляются регулярно по мере поступления новых книг.</a:t>
            </a:r>
          </a:p>
          <a:p>
            <a:pPr algn="just"/>
            <a:r>
              <a:rPr lang="ru-RU" sz="1800" b="1" dirty="0" smtClean="0">
                <a:solidFill>
                  <a:schemeClr val="tx2">
                    <a:lumMod val="50000"/>
                  </a:schemeClr>
                </a:solidFill>
              </a:rPr>
              <a:t>     Надеемся, эта информация будет полезна и интересна нашим юным читателям, педагогам, родителям, библиотекарям, всем тем, кто интересуется книгой.</a:t>
            </a:r>
            <a:endParaRPr lang="ru-RU" sz="1800" b="1" dirty="0">
              <a:solidFill>
                <a:schemeClr val="tx2">
                  <a:lumMod val="50000"/>
                </a:schemeClr>
              </a:solidFill>
            </a:endParaRPr>
          </a:p>
        </p:txBody>
      </p:sp>
    </p:spTree>
  </p:cSld>
  <p:clrMapOvr>
    <a:masterClrMapping/>
  </p:clrMapOvr>
  <p:transition spd="slow" advClick="0" advTm="21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3"/>
          <p:cNvPicPr>
            <a:picLocks/>
          </p:cNvPicPr>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5" name="Содержимое 4"/>
          <p:cNvSpPr>
            <a:spLocks noGrp="1"/>
          </p:cNvSpPr>
          <p:nvPr>
            <p:ph idx="1"/>
          </p:nvPr>
        </p:nvSpPr>
        <p:spPr>
          <a:xfrm>
            <a:off x="1714480" y="428604"/>
            <a:ext cx="7072362" cy="6215106"/>
          </a:xfrm>
        </p:spPr>
        <p:txBody>
          <a:bodyPr>
            <a:normAutofit fontScale="25000" lnSpcReduction="20000"/>
          </a:bodyPr>
          <a:lstStyle/>
          <a:p>
            <a:pPr algn="just">
              <a:buNone/>
            </a:pPr>
            <a:r>
              <a:rPr lang="ru-RU" sz="5500" i="1" dirty="0" smtClean="0"/>
              <a:t>               </a:t>
            </a:r>
            <a:r>
              <a:rPr lang="ru-RU" sz="7200" b="1" i="1" dirty="0" smtClean="0"/>
              <a:t>Гуляев, В. И.   </a:t>
            </a:r>
            <a:r>
              <a:rPr lang="ru-RU" sz="7200" b="1" dirty="0" smtClean="0"/>
              <a:t>Тайны древних городов. Ближний Восток и Мезоамерика /В.И. Гуляев. – М.: АСТ-ПРЕСС КНИГА, 2012. – 320 с., 24 с. цв. ил. – (Сюрпризы истории).</a:t>
            </a:r>
          </a:p>
          <a:p>
            <a:pPr algn="just">
              <a:buNone/>
            </a:pPr>
            <a:r>
              <a:rPr lang="ru-RU" sz="7200" b="1" dirty="0" smtClean="0"/>
              <a:t>           Эта книга посвящена малоизвестной и новой для научно-популярной литературы теме: когда, где и почему появились первые города? И какую роль они сыграли в истории человечества? Автор книги Валерий Иванович Гуляев, доктор исторических наук, профессор, увлекательно рассказывает о том, что происходило пять-шесть тысяч лет назад в Месопотамии, Египте, Индии, Китае, а главное - о том, как в наше время искали и находили руины построек и по ним восстанавливали былое, воскрешали из небытия поражающие великолепием мегаполисы далекой древности. И еще один район возникновения и процветания древних городов - Мезоамерика. Урбанизация в ней протекала совершенно независимо от остального мира - ведь до Колумба не было связей между континентами. То, что в Месопотамии ученые по крупицам добывают в долгих экспедициях, здесь в нетронутом виде, во всем блеске предстало перед европейцами эпохи Возрождения. Необузданная природа Мезоамерики, жизнь ее обитателей и, наконец, жаркие споры современных ученых вокруг памятников скульптуры и архитектуры — все это описано красочно и живо. Особенно впечатляют картины трагической гибели этой цивилизации, варварски уничтоженной испанскими конкистадорами в XVI веке. Повествование В. И. Гуляева приковывает внимание читателя до самой последней страницы.</a:t>
            </a:r>
          </a:p>
          <a:p>
            <a:pPr algn="just">
              <a:buNone/>
            </a:pPr>
            <a:r>
              <a:rPr lang="ru-RU" sz="7200" b="1" dirty="0" smtClean="0"/>
              <a:t>           Для широкого круга читателей.</a:t>
            </a:r>
          </a:p>
          <a:p>
            <a:pPr>
              <a:buNone/>
            </a:pPr>
            <a:endParaRPr lang="ru-RU" sz="7200" b="1" dirty="0" smtClean="0"/>
          </a:p>
        </p:txBody>
      </p:sp>
      <p:pic>
        <p:nvPicPr>
          <p:cNvPr id="2050" name="Picture 2"/>
          <p:cNvPicPr>
            <a:picLocks noChangeAspect="1" noChangeArrowheads="1"/>
          </p:cNvPicPr>
          <p:nvPr/>
        </p:nvPicPr>
        <p:blipFill>
          <a:blip r:embed="rId3" cstate="print"/>
          <a:srcRect/>
          <a:stretch>
            <a:fillRect/>
          </a:stretch>
        </p:blipFill>
        <p:spPr bwMode="auto">
          <a:xfrm>
            <a:off x="285720" y="642918"/>
            <a:ext cx="1671447" cy="2500330"/>
          </a:xfrm>
          <a:prstGeom prst="rect">
            <a:avLst/>
          </a:prstGeom>
          <a:noFill/>
          <a:ln w="9525">
            <a:noFill/>
            <a:miter lim="800000"/>
            <a:headEnd/>
            <a:tailEnd/>
          </a:ln>
          <a:effectLst/>
        </p:spPr>
      </p:pic>
    </p:spTree>
  </p:cSld>
  <p:clrMapOvr>
    <a:masterClrMapping/>
  </p:clrMapOvr>
  <p:transition spd="slow" advClick="0" advTm="2100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p:cNvPicPr>
            <a:picLocks/>
          </p:cNvPicPr>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5" name="Содержимое 4"/>
          <p:cNvSpPr>
            <a:spLocks noGrp="1"/>
          </p:cNvSpPr>
          <p:nvPr>
            <p:ph idx="1"/>
          </p:nvPr>
        </p:nvSpPr>
        <p:spPr>
          <a:xfrm>
            <a:off x="1928794" y="357166"/>
            <a:ext cx="6758006" cy="6286544"/>
          </a:xfrm>
        </p:spPr>
        <p:txBody>
          <a:bodyPr>
            <a:normAutofit fontScale="92500" lnSpcReduction="10000"/>
          </a:bodyPr>
          <a:lstStyle/>
          <a:p>
            <a:pPr algn="just">
              <a:buNone/>
            </a:pPr>
            <a:r>
              <a:rPr lang="ru-RU" sz="1900" dirty="0" smtClean="0"/>
              <a:t>           </a:t>
            </a:r>
            <a:r>
              <a:rPr lang="ru-RU" sz="1900" b="1" i="1" dirty="0" smtClean="0"/>
              <a:t>Дрю, Д.    </a:t>
            </a:r>
            <a:r>
              <a:rPr lang="ru-RU" sz="1900" b="1" dirty="0" smtClean="0"/>
              <a:t>Мая. Загадки </a:t>
            </a:r>
            <a:r>
              <a:rPr lang="ru-RU" sz="1900" b="1" dirty="0" smtClean="0"/>
              <a:t>великой </a:t>
            </a:r>
            <a:r>
              <a:rPr lang="ru-RU" sz="1900" b="1" dirty="0" smtClean="0"/>
              <a:t>цивилизации </a:t>
            </a:r>
            <a:r>
              <a:rPr lang="en-US" sz="1900" b="1" dirty="0" smtClean="0"/>
              <a:t>[</a:t>
            </a:r>
            <a:r>
              <a:rPr lang="ru-RU" sz="1900" b="1" dirty="0" smtClean="0"/>
              <a:t>Текст</a:t>
            </a:r>
            <a:r>
              <a:rPr lang="en-US" sz="1900" b="1" dirty="0" smtClean="0"/>
              <a:t>]</a:t>
            </a:r>
            <a:r>
              <a:rPr lang="ru-RU" sz="1900" b="1" dirty="0" smtClean="0"/>
              <a:t>/ Д. Дрю; </a:t>
            </a:r>
            <a:r>
              <a:rPr lang="en-US" sz="1900" b="1" dirty="0" smtClean="0"/>
              <a:t>[</a:t>
            </a:r>
            <a:r>
              <a:rPr lang="ru-RU" sz="1900" b="1" dirty="0" smtClean="0"/>
              <a:t>пер. с англ.  Р.Р. Муфтахова</a:t>
            </a:r>
            <a:r>
              <a:rPr lang="en-US" sz="1900" b="1" dirty="0" smtClean="0"/>
              <a:t>]</a:t>
            </a:r>
            <a:r>
              <a:rPr lang="ru-RU" sz="1900" b="1" dirty="0" smtClean="0"/>
              <a:t>. – Смоленск: Русич, 2012. – 416 с. – (Историческая библиотека).</a:t>
            </a:r>
          </a:p>
          <a:p>
            <a:pPr algn="just">
              <a:buNone/>
            </a:pPr>
            <a:r>
              <a:rPr lang="ru-RU" sz="1900" b="1" dirty="0" smtClean="0"/>
              <a:t>           Майя - великие астрономы, математики, архитекторы и ... предсказатели? В настоящее время известна вся хронология зарождения, развития и заката цивилизации майя с точностью до года. Но какое послание для нас, ныне живущих, зашифровано в последней дате их календаря - 13 августа 2012 года? Мир замер в ожидании.</a:t>
            </a:r>
          </a:p>
          <a:p>
            <a:pPr algn="just">
              <a:buNone/>
            </a:pPr>
            <a:r>
              <a:rPr lang="ru-RU" sz="1900" b="1" dirty="0" smtClean="0"/>
              <a:t>          Для широкого круга читателей.</a:t>
            </a:r>
          </a:p>
          <a:p>
            <a:pPr algn="just">
              <a:buNone/>
            </a:pPr>
            <a:endParaRPr lang="ru-RU" sz="1900" b="1" dirty="0" smtClean="0"/>
          </a:p>
          <a:p>
            <a:pPr algn="just">
              <a:buNone/>
            </a:pPr>
            <a:r>
              <a:rPr lang="ru-RU" sz="1900" b="1" dirty="0" smtClean="0"/>
              <a:t>           </a:t>
            </a:r>
            <a:r>
              <a:rPr lang="ru-RU" sz="1900" b="1" i="1" dirty="0" smtClean="0"/>
              <a:t>Дунаева, Ю. А.</a:t>
            </a:r>
            <a:r>
              <a:rPr lang="ru-RU" sz="1900" b="1" dirty="0" smtClean="0"/>
              <a:t>  История Москвы</a:t>
            </a:r>
            <a:r>
              <a:rPr lang="en-US" sz="1900" b="1" dirty="0" smtClean="0"/>
              <a:t> [</a:t>
            </a:r>
            <a:r>
              <a:rPr lang="ru-RU" sz="1900" b="1" dirty="0" smtClean="0"/>
              <a:t>Текст</a:t>
            </a:r>
            <a:r>
              <a:rPr lang="en-US" sz="1900" b="1" dirty="0" smtClean="0"/>
              <a:t>]</a:t>
            </a:r>
            <a:r>
              <a:rPr lang="ru-RU" sz="1900" b="1" dirty="0" smtClean="0"/>
              <a:t>: школьный путеводитель / Ю.А. Дунаева. – СПб.:  «БКК», 2012. – 96 с., ил. – (Серия «Узнай мир»).</a:t>
            </a:r>
          </a:p>
          <a:p>
            <a:pPr algn="just">
              <a:buNone/>
            </a:pPr>
            <a:r>
              <a:rPr lang="ru-RU" sz="1900" b="1" dirty="0" smtClean="0"/>
              <a:t>           С самого раннего детства мы ежедневно слышим это слово: «Москва». Жителю любого российского города, поселка и даже маленькой деревни трудно прожить день без какой-нибудь московской новости. Столичные передачи смотрит и слушает вся страна от Калининграда до Камчатки. Одним словом, может показаться, что Москва нам настолько хорошо известна, что и узнавать о ней уже нечего. Так ли это?</a:t>
            </a:r>
          </a:p>
          <a:p>
            <a:pPr algn="just">
              <a:buNone/>
            </a:pPr>
            <a:r>
              <a:rPr lang="ru-RU" sz="1900" b="1" dirty="0" smtClean="0"/>
              <a:t>           Для широкого круга читателей.</a:t>
            </a:r>
          </a:p>
          <a:p>
            <a:pPr>
              <a:buNone/>
            </a:pPr>
            <a:endParaRPr lang="ru-RU" sz="1800" b="1" dirty="0" smtClean="0"/>
          </a:p>
          <a:p>
            <a:pPr>
              <a:buNone/>
            </a:pPr>
            <a:endParaRPr lang="ru-RU" dirty="0"/>
          </a:p>
        </p:txBody>
      </p:sp>
      <p:pic>
        <p:nvPicPr>
          <p:cNvPr id="6" name="Рисунок 5" descr=" &amp;Zcy;&amp;acy;&amp;gcy;&amp;acy;&amp;dcy;&amp;kcy;&amp;icy; &amp;vcy;&amp;iecy;&amp;lcy;&amp;icy;&amp;kcy;&amp;ocy;&amp;jcy; &amp;tscy;&amp;icy;&amp;vcy;&amp;icy;&amp;lcy;&amp;icy;&amp;zcy;&amp;acy;&amp;tscy;&amp;icy;&amp;icy; &amp;Vcy; &amp;ncy;&amp;acy;&amp;scy;&amp;tcy;&amp;ocy;&amp;yacy;&amp;shchcy;&amp;iecy;&amp;iecy; &amp;vcy;&amp;rcy;&amp;iecy;&amp;mcy;&amp;yacy; &amp;icy;&amp;zcy;&amp;vcy;&amp;iecy;&amp;scy;&amp;tcy;&amp;ncy;&amp;acy; &amp;vcy;&amp;scy;&amp;yacy; &amp;khcy;&amp;rcy;&amp;ocy;&amp;ncy;&amp;ocy;&amp;lcy;&amp;ocy;&amp;gcy;&amp;icy;&amp;yacy; &amp;zcy;&amp;acy;&amp;rcy;&amp;ocy;&amp;zhcy;&amp;dcy;&amp;iecy;&amp;ncy;&amp;icy;&amp;yacy;, &amp;rcy;&amp;acy;&amp;zcy;&amp;vcy;&amp;icy;&amp;tcy;&amp;icy;&amp;yacy; &amp;icy; &amp;zcy;&amp;acy;&amp;kcy;&amp;acy;&amp;tcy;&amp;acy; &amp;tscy;&amp;icy;&amp;vcy;&amp;icy;&amp;lcy;&amp;icy;&amp;zcy;&amp;acy;&amp;tscy;&amp;icy;&amp;icy; &amp;mcy;&amp;acy;&amp;jcy;&amp;yacy; &amp;scy; &amp;tcy;&amp;ocy;&amp;chcy;&amp;ncy;&amp;ocy;&amp;scy;&amp;tcy;&amp;softcy;&amp;yucy; &amp;dcy;&amp;ocy; &amp;gcy;&amp;ocy;&amp;dcy;&amp;acy;. &amp;Ncy;&amp;ocy; &amp;kcy;&amp;acy;&amp;kcy;&amp;ocy;&amp;iecy; &amp;pcy;&amp;ocy;&amp;scy;&amp;lcy;&amp;acy;&amp;ncy;&amp;icy;&amp;iecy; &amp;dcy;&amp;lcy;&amp;yacy; &amp;ncy;&amp;acy;&amp;scy;, &amp;ncy;&amp;ycy;&amp;ncy;&amp;iecy; &amp;zhcy;&amp;icy;&amp;vcy;&amp;ucy;&amp;shchcy;&amp;icy;&amp;khcy;,"/>
          <p:cNvPicPr/>
          <p:nvPr/>
        </p:nvPicPr>
        <p:blipFill>
          <a:blip r:embed="rId3" cstate="print"/>
          <a:srcRect/>
          <a:stretch>
            <a:fillRect/>
          </a:stretch>
        </p:blipFill>
        <p:spPr bwMode="auto">
          <a:xfrm>
            <a:off x="357158" y="428604"/>
            <a:ext cx="1571636" cy="2357454"/>
          </a:xfrm>
          <a:prstGeom prst="rect">
            <a:avLst/>
          </a:prstGeom>
          <a:noFill/>
          <a:ln w="9525">
            <a:noFill/>
            <a:miter lim="800000"/>
            <a:headEnd/>
            <a:tailEnd/>
          </a:ln>
        </p:spPr>
      </p:pic>
      <p:pic>
        <p:nvPicPr>
          <p:cNvPr id="7" name="Рисунок 6" descr=" &amp;Icy;&amp;scy;&amp;tcy;&amp;ocy;&amp;rcy;&amp;icy;&amp;yacy; &amp;Mcy;&amp;ocy;&amp;scy;&amp;kcy;&amp;vcy;&amp;ycy;. &amp;SHcy;&amp;kcy;&amp;ocy;&amp;lcy;&amp;softcy;&amp;ncy;&amp;ycy;&amp;jcy; &amp;pcy;&amp;ucy;&amp;tcy;&amp;iecy;&amp;vcy;&amp;ocy;&amp;dcy;&amp;icy;&amp;tcy;&amp;iecy;&amp;lcy;&amp;softcy; &amp;Scy;&amp;tcy;&amp;ocy;&amp;lcy;&amp;icy;&amp;chcy;&amp;ncy;&amp;ycy;&amp;iecy; &amp;pcy;&amp;iecy;&amp;rcy;&amp;iecy;&amp;dcy;&amp;acy;&amp;chcy;&amp;icy; &amp;scy;&amp;mcy;&amp;ocy;&amp;tcy;&amp;rcy;&amp;icy;&amp;tcy; &amp;icy; &amp;scy;&amp;lcy;&amp;ucy;&amp;shcy;&amp;acy;&amp;iecy;&amp;tcy; &amp;vcy;&amp;scy;&amp;yacy; &amp;scy;&amp;tcy;&amp;rcy;&amp;acy;&amp;ncy;&amp;acy; &amp;ocy;&amp;tcy; &amp;Kcy;&amp;acy;&amp;lcy;&amp;icy;&amp;ncy;&amp;icy;&amp;ncy;&amp;gcy;&amp;rcy;&amp;acy;&amp;dcy;&amp;acy; &amp;dcy;&amp;ocy; &amp;Kcy;&amp;acy;&amp;mcy;&amp;chcy;&amp;acy;&amp;tcy;&amp;kcy;&amp;icy;. &amp;Scy; &amp;scy;&amp;acy;&amp;mcy;&amp;ocy;&amp;gcy;&amp;ocy; &amp;rcy;&amp;acy;&amp;ncy;&amp;ncy;&amp;iecy;&amp;gcy;&amp;ocy; &amp;dcy;&amp;iecy;&amp;tcy;&amp;scy;&amp;tcy;&amp;vcy;&amp;acy; &amp;mcy;&amp;ycy; &amp;iecy;&amp;zhcy;&amp;iecy;&amp;dcy;&amp;ncy;&amp;iecy;&amp;vcy;&amp;ncy;&amp;ocy; &amp;scy;&amp;lcy;&amp;ycy;&amp;shcy;&amp;icy;&amp;mcy; &amp;ecy;&amp;tcy;&amp;ocy; &amp;scy;&amp;lcy;&amp;ocy;&amp;vcy;&amp;ocy;: «&amp;Mcy;&amp;ocy;&amp;scy;&amp;kcy;&amp;vcy;&amp;acy;». &amp;ZHcy;&amp;icy;&amp;tcy;&amp;iecy;&amp;lcy;&amp;yucy;"/>
          <p:cNvPicPr/>
          <p:nvPr/>
        </p:nvPicPr>
        <p:blipFill>
          <a:blip r:embed="rId4" cstate="print"/>
          <a:srcRect/>
          <a:stretch>
            <a:fillRect/>
          </a:stretch>
        </p:blipFill>
        <p:spPr bwMode="auto">
          <a:xfrm>
            <a:off x="357158" y="3500438"/>
            <a:ext cx="1571636" cy="2214578"/>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p:cNvPicPr>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3" name="Содержимое 2"/>
          <p:cNvSpPr>
            <a:spLocks noGrp="1"/>
          </p:cNvSpPr>
          <p:nvPr>
            <p:ph idx="1"/>
          </p:nvPr>
        </p:nvSpPr>
        <p:spPr>
          <a:xfrm>
            <a:off x="2000232" y="642918"/>
            <a:ext cx="6786610" cy="6000792"/>
          </a:xfrm>
        </p:spPr>
        <p:txBody>
          <a:bodyPr>
            <a:normAutofit/>
          </a:bodyPr>
          <a:lstStyle/>
          <a:p>
            <a:pPr algn="just">
              <a:buNone/>
            </a:pPr>
            <a:r>
              <a:rPr lang="ru-RU" sz="1800" dirty="0" smtClean="0"/>
              <a:t>           </a:t>
            </a:r>
            <a:r>
              <a:rPr lang="ru-RU" sz="1800" b="1" i="1" dirty="0" smtClean="0"/>
              <a:t>Карпов, А.Ю.   </a:t>
            </a:r>
            <a:r>
              <a:rPr lang="ru-RU" sz="1800" b="1" dirty="0" smtClean="0"/>
              <a:t>Княгиня Ольга </a:t>
            </a:r>
            <a:r>
              <a:rPr lang="en-US" sz="1800" b="1" dirty="0" smtClean="0"/>
              <a:t>[</a:t>
            </a:r>
            <a:r>
              <a:rPr lang="ru-RU" sz="1800" b="1" dirty="0" smtClean="0"/>
              <a:t>Текст</a:t>
            </a:r>
            <a:r>
              <a:rPr lang="en-US" sz="1800" b="1" dirty="0" smtClean="0"/>
              <a:t>]</a:t>
            </a:r>
            <a:r>
              <a:rPr lang="ru-RU" sz="1800" b="1" dirty="0" smtClean="0"/>
              <a:t>/ Алексей Карпов. – 2-е изд. – М.: Молодая гвардия, 2012. – 376 [8]с.: ил. – (Жизнь замечательных людей: сер. биогр.; вып.1363).</a:t>
            </a:r>
          </a:p>
          <a:p>
            <a:pPr algn="just">
              <a:buNone/>
            </a:pPr>
            <a:r>
              <a:rPr lang="ru-RU" sz="1800" b="1" dirty="0" smtClean="0"/>
              <a:t>           Книга посвящена биографии киевской княгини Ольги, первой на Руси правительницы-христианки, жившей в X веке. Вместе с вышедшими ранее в серии "Жизнь замечательных людей" биографиями князей Владимира Святого и Ярослава Мудрого она образует своего рода трилогию, в центре которой - Крещение Руси и образование Древнерусского государства. В Приложении к книге печатаются ранние редакции Жития княгини Ольги. Некоторые тексты впервые введены автором в научный оборот.</a:t>
            </a:r>
          </a:p>
          <a:p>
            <a:pPr algn="just">
              <a:buNone/>
            </a:pPr>
            <a:r>
              <a:rPr lang="ru-RU" sz="1800" b="1" dirty="0" smtClean="0"/>
              <a:t>           Для широкого круга читателей.</a:t>
            </a:r>
          </a:p>
        </p:txBody>
      </p:sp>
      <p:pic>
        <p:nvPicPr>
          <p:cNvPr id="5" name="Рисунок 4" descr="http://im0-tub-ru.yandex.net/i?id=88398248-30-72&amp;n=21"/>
          <p:cNvPicPr/>
          <p:nvPr/>
        </p:nvPicPr>
        <p:blipFill>
          <a:blip r:embed="rId3" cstate="print"/>
          <a:srcRect/>
          <a:stretch>
            <a:fillRect/>
          </a:stretch>
        </p:blipFill>
        <p:spPr bwMode="auto">
          <a:xfrm>
            <a:off x="285720" y="785794"/>
            <a:ext cx="1785950" cy="2857520"/>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3"/>
          <p:cNvPicPr>
            <a:picLocks noGrp="1"/>
          </p:cNvPicPr>
          <p:nvPr>
            <p:ph idx="1"/>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3" name="Содержимое 2"/>
          <p:cNvSpPr>
            <a:spLocks noGrp="1"/>
          </p:cNvSpPr>
          <p:nvPr>
            <p:ph idx="1"/>
          </p:nvPr>
        </p:nvSpPr>
        <p:spPr>
          <a:xfrm>
            <a:off x="2285984" y="571480"/>
            <a:ext cx="6400816" cy="6000792"/>
          </a:xfrm>
        </p:spPr>
        <p:txBody>
          <a:bodyPr>
            <a:normAutofit fontScale="92500" lnSpcReduction="20000"/>
          </a:bodyPr>
          <a:lstStyle/>
          <a:p>
            <a:pPr algn="just">
              <a:buNone/>
            </a:pPr>
            <a:r>
              <a:rPr lang="ru-RU" sz="1900" dirty="0" smtClean="0"/>
              <a:t>          </a:t>
            </a:r>
            <a:r>
              <a:rPr lang="ru-RU" sz="1900" b="1" i="1" dirty="0" smtClean="0"/>
              <a:t>Пчелов, Е. В.</a:t>
            </a:r>
            <a:r>
              <a:rPr lang="ru-RU" sz="1900" b="1" dirty="0" smtClean="0"/>
              <a:t>  Рюрик</a:t>
            </a:r>
            <a:r>
              <a:rPr lang="en-US" sz="1900" b="1" dirty="0" smtClean="0"/>
              <a:t> [</a:t>
            </a:r>
            <a:r>
              <a:rPr lang="ru-RU" sz="1900" b="1" dirty="0" smtClean="0"/>
              <a:t>Текст</a:t>
            </a:r>
            <a:r>
              <a:rPr lang="en-US" sz="1900" b="1" dirty="0" smtClean="0"/>
              <a:t>]</a:t>
            </a:r>
            <a:r>
              <a:rPr lang="ru-RU" sz="1900" b="1" dirty="0" smtClean="0"/>
              <a:t> / Евгений Пчелов. – 2-е изд. – М.: Молодая гвардия, 2012. – 316[4] с.: ил. – (Жизнь замечательных людей: сер. биогр.; вып. 1357).</a:t>
            </a:r>
          </a:p>
          <a:p>
            <a:pPr algn="just">
              <a:buNone/>
            </a:pPr>
            <a:endParaRPr lang="ru-RU" sz="1900" b="1" dirty="0" smtClean="0"/>
          </a:p>
          <a:p>
            <a:pPr algn="just">
              <a:buNone/>
            </a:pPr>
            <a:r>
              <a:rPr lang="ru-RU" sz="1900" b="1" dirty="0" smtClean="0"/>
              <a:t>          Имя князя Рюрика уводит нас далеко в прошлое - в эпоху возникновения Древнерусского государства, основанного, согласно легенде, в IX веке тремя братьями-варягами. С тех пор, "варяжский" или "норманнский" вопрос не перестает волновать ученых, вызывая ожесточенные споры. Почему летописные известия о Рюрике так кратки и противоречивы? Кем был родоначальник великокняжеской династии - датчанином, шведом, славянином или просто мифом, придуманным средневековыми книжниками? Как Рюрик и его преемники сумели создать из множества разобщенных племен огромную державу с центром в Новгороде, а затем в Киеве? На эти вопросы отвечает историк Евгений Пчелов в первой биографии Рюрика в серии "ЖЗЛ". Сравнивая данные русских, византийских, западноевропейских и восточных источников, автор детально исследует не только жизнь своего героя, но и легенду о нем, отголоски которой донеслись до наших дней.</a:t>
            </a:r>
          </a:p>
          <a:p>
            <a:pPr algn="just">
              <a:buNone/>
            </a:pPr>
            <a:r>
              <a:rPr lang="ru-RU" sz="1900" b="1" dirty="0" smtClean="0"/>
              <a:t>           Для широкого круга читателей.</a:t>
            </a:r>
          </a:p>
          <a:p>
            <a:pPr>
              <a:buNone/>
            </a:pPr>
            <a:endParaRPr lang="ru-RU" sz="1800" dirty="0"/>
          </a:p>
        </p:txBody>
      </p:sp>
      <p:pic>
        <p:nvPicPr>
          <p:cNvPr id="7" name="Рисунок 6" descr="&amp;Rcy;&amp;yucy;&amp;rcy;&amp;icy;&amp;kcy;"/>
          <p:cNvPicPr/>
          <p:nvPr/>
        </p:nvPicPr>
        <p:blipFill>
          <a:blip r:embed="rId3" cstate="print"/>
          <a:srcRect/>
          <a:stretch>
            <a:fillRect/>
          </a:stretch>
        </p:blipFill>
        <p:spPr bwMode="auto">
          <a:xfrm>
            <a:off x="428596" y="500042"/>
            <a:ext cx="1928826" cy="3071834"/>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3" name="Содержимое 2"/>
          <p:cNvSpPr>
            <a:spLocks noGrp="1"/>
          </p:cNvSpPr>
          <p:nvPr>
            <p:ph idx="1"/>
          </p:nvPr>
        </p:nvSpPr>
        <p:spPr>
          <a:xfrm>
            <a:off x="2071670" y="428604"/>
            <a:ext cx="6615130" cy="6286544"/>
          </a:xfrm>
        </p:spPr>
        <p:txBody>
          <a:bodyPr>
            <a:normAutofit/>
          </a:bodyPr>
          <a:lstStyle/>
          <a:p>
            <a:pPr algn="just">
              <a:buNone/>
            </a:pPr>
            <a:r>
              <a:rPr lang="ru-RU" sz="1800" dirty="0" smtClean="0"/>
              <a:t>           </a:t>
            </a:r>
            <a:r>
              <a:rPr lang="ru-RU" sz="1800" b="1" i="1" dirty="0" smtClean="0"/>
              <a:t>Соловьев, В.М.   </a:t>
            </a:r>
            <a:r>
              <a:rPr lang="ru-RU" sz="1800" b="1" dirty="0" smtClean="0"/>
              <a:t>Нам нужна Великая Россия</a:t>
            </a:r>
            <a:r>
              <a:rPr lang="en-US" sz="1800" b="1" dirty="0" smtClean="0"/>
              <a:t> [</a:t>
            </a:r>
            <a:r>
              <a:rPr lang="ru-RU" sz="1800" b="1" dirty="0" smtClean="0"/>
              <a:t>Текст</a:t>
            </a:r>
            <a:r>
              <a:rPr lang="en-US" sz="2000" b="1" dirty="0" smtClean="0"/>
              <a:t>]</a:t>
            </a:r>
            <a:r>
              <a:rPr lang="ru-RU" sz="1800" b="1" dirty="0" smtClean="0"/>
              <a:t> / В.М. Соловьев. – М.:  Белый город, 2012. – 128 с.: ил.</a:t>
            </a:r>
          </a:p>
          <a:p>
            <a:pPr algn="just">
              <a:buNone/>
            </a:pPr>
            <a:endParaRPr lang="ru-RU" sz="1800" b="1" dirty="0" smtClean="0"/>
          </a:p>
          <a:p>
            <a:pPr algn="just">
              <a:buNone/>
            </a:pPr>
            <a:r>
              <a:rPr lang="ru-RU" sz="1800" b="1" dirty="0" smtClean="0"/>
              <a:t>           В 2012 году в нашей стране отмечают знаменательный юбилей — 1150-летие основания государства Российского. </a:t>
            </a:r>
          </a:p>
          <a:p>
            <a:pPr algn="just">
              <a:buNone/>
            </a:pPr>
            <a:r>
              <a:rPr lang="ru-RU" sz="1800" b="1" dirty="0" smtClean="0"/>
              <a:t>           В глубину веков уходит история нашей Родины. Когда-то в древности она называлась Русью, а сравнительно недавно — Советским Союзом, или сокращенно СССР. Но большую часть времени своего существования Отечество наше , же имя, что и сейчас, — Россия. </a:t>
            </a:r>
          </a:p>
          <a:p>
            <a:pPr algn="just">
              <a:buNone/>
            </a:pPr>
            <a:r>
              <a:rPr lang="ru-RU" sz="1800" b="1" dirty="0" smtClean="0"/>
              <a:t>          Россия была, есть и будет великая держава. И не потому, что она самая большая по территории страна мира. Причина в другом: Россия относится к числу наиболее мощных государств, играет ведущую роль на международной арене, влияет на все, что происходит на земном шаре. </a:t>
            </a:r>
          </a:p>
          <a:p>
            <a:pPr algn="just">
              <a:buNone/>
            </a:pPr>
            <a:r>
              <a:rPr lang="ru-RU" sz="1800" b="1" dirty="0" smtClean="0"/>
              <a:t>          О том, как складывалась история России, как много страниц ее прошлого увенчаны славой, как обрела наша Отчизна великую судьбу, рассказывает эта книга.</a:t>
            </a:r>
          </a:p>
          <a:p>
            <a:pPr algn="just">
              <a:buNone/>
            </a:pPr>
            <a:r>
              <a:rPr lang="ru-RU" sz="1800" b="1" dirty="0" smtClean="0"/>
              <a:t>           Для широкого круга читателей.</a:t>
            </a:r>
          </a:p>
        </p:txBody>
      </p:sp>
      <p:pic>
        <p:nvPicPr>
          <p:cNvPr id="5" name="Рисунок 4" descr="http://im4-tub-ru.yandex.net/i?id=98519582-03-72&amp;n=21"/>
          <p:cNvPicPr/>
          <p:nvPr/>
        </p:nvPicPr>
        <p:blipFill>
          <a:blip r:embed="rId3" cstate="print"/>
          <a:srcRect/>
          <a:stretch>
            <a:fillRect/>
          </a:stretch>
        </p:blipFill>
        <p:spPr bwMode="auto">
          <a:xfrm>
            <a:off x="142844" y="500042"/>
            <a:ext cx="1857388" cy="2786082"/>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p:txBody>
          <a:bodyPr>
            <a:normAutofit/>
          </a:bodyPr>
          <a:lstStyle/>
          <a:p>
            <a:r>
              <a:rPr lang="ru-RU"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Художественная литература</a:t>
            </a:r>
          </a:p>
        </p:txBody>
      </p:sp>
      <p:sp>
        <p:nvSpPr>
          <p:cNvPr id="3" name="Содержимое 2"/>
          <p:cNvSpPr>
            <a:spLocks noGrp="1"/>
          </p:cNvSpPr>
          <p:nvPr>
            <p:ph idx="1"/>
          </p:nvPr>
        </p:nvSpPr>
        <p:spPr>
          <a:xfrm>
            <a:off x="1571604" y="1571612"/>
            <a:ext cx="7115196" cy="5143536"/>
          </a:xfrm>
        </p:spPr>
        <p:txBody>
          <a:bodyPr>
            <a:normAutofit/>
          </a:bodyPr>
          <a:lstStyle/>
          <a:p>
            <a:pPr algn="just">
              <a:buNone/>
            </a:pPr>
            <a:r>
              <a:rPr lang="ru-RU" sz="1800" b="1" dirty="0" smtClean="0"/>
              <a:t>           </a:t>
            </a:r>
            <a:r>
              <a:rPr lang="ru-RU" sz="1800" b="1" i="1" dirty="0" smtClean="0"/>
              <a:t>Бородинское поле</a:t>
            </a:r>
            <a:r>
              <a:rPr lang="ru-RU" sz="1800" b="1" dirty="0" smtClean="0"/>
              <a:t>: 1812 года в русской поэзии </a:t>
            </a:r>
            <a:r>
              <a:rPr lang="en-US" sz="1800" b="1" dirty="0" smtClean="0"/>
              <a:t>[</a:t>
            </a:r>
            <a:r>
              <a:rPr lang="ru-RU" sz="1800" b="1" dirty="0" smtClean="0"/>
              <a:t>Текст</a:t>
            </a:r>
            <a:r>
              <a:rPr lang="en-US" sz="1800" b="1" dirty="0" smtClean="0"/>
              <a:t>]</a:t>
            </a:r>
            <a:r>
              <a:rPr lang="ru-RU" sz="1800" b="1" dirty="0" smtClean="0"/>
              <a:t>/ [Сост. и вступ. ст. А.В. Гулена];    худож. В. Панов. – М.: Дет. лит.,2012. – 398 с.: ил. – (Школьная библиотека).</a:t>
            </a:r>
          </a:p>
          <a:p>
            <a:pPr algn="just">
              <a:buNone/>
            </a:pPr>
            <a:r>
              <a:rPr lang="ru-RU" sz="1800" b="1" dirty="0" smtClean="0"/>
              <a:t>           Этот сборник - поэтическая летопись Отечественной войны 1812 года, написанная разными поэтами на протяжении XIX века. Среди них - Г. Державин и И. Крылов, А. Пушкин и В. Жуковский, Ф. Глинка и Д. Давыдов, А. Майков и Ф. Тютчев и др. </a:t>
            </a:r>
          </a:p>
          <a:p>
            <a:pPr algn="just">
              <a:buNone/>
            </a:pPr>
            <a:r>
              <a:rPr lang="ru-RU" sz="1800" b="1" dirty="0" smtClean="0"/>
              <a:t>            В книгу включены также исторические и солдатские песни, посвященные событиям той войны. </a:t>
            </a:r>
          </a:p>
          <a:p>
            <a:pPr algn="just">
              <a:buNone/>
            </a:pPr>
            <a:r>
              <a:rPr lang="ru-RU" sz="1800" b="1" dirty="0" smtClean="0"/>
              <a:t>           Издание приурочено к 200-летнему юбилею победы нашего народа в Отечественной войне 1812 года.</a:t>
            </a:r>
          </a:p>
          <a:p>
            <a:pPr algn="just">
              <a:buNone/>
            </a:pPr>
            <a:r>
              <a:rPr lang="ru-RU" sz="1800" b="1" dirty="0" smtClean="0"/>
              <a:t>           Для старшего школьного возраста.</a:t>
            </a:r>
          </a:p>
          <a:p>
            <a:pPr algn="just">
              <a:buNone/>
            </a:pPr>
            <a:endParaRPr lang="ru-RU" sz="1800" b="1" dirty="0" smtClean="0"/>
          </a:p>
          <a:p>
            <a:pPr algn="just">
              <a:buNone/>
            </a:pPr>
            <a:endParaRPr lang="ru-RU" sz="1800" b="1" dirty="0"/>
          </a:p>
        </p:txBody>
      </p:sp>
      <p:pic>
        <p:nvPicPr>
          <p:cNvPr id="5" name="Рисунок 4" descr="http://im2-tub-ru.yandex.net/i?id=268188780-57-72&amp;n=21"/>
          <p:cNvPicPr/>
          <p:nvPr/>
        </p:nvPicPr>
        <p:blipFill>
          <a:blip r:embed="rId3" cstate="print"/>
          <a:srcRect/>
          <a:stretch>
            <a:fillRect/>
          </a:stretch>
        </p:blipFill>
        <p:spPr bwMode="auto">
          <a:xfrm>
            <a:off x="214282" y="1643050"/>
            <a:ext cx="1571636" cy="2357454"/>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3" name="Содержимое 2"/>
          <p:cNvSpPr>
            <a:spLocks noGrp="1"/>
          </p:cNvSpPr>
          <p:nvPr>
            <p:ph idx="1"/>
          </p:nvPr>
        </p:nvSpPr>
        <p:spPr>
          <a:xfrm>
            <a:off x="2000232" y="285728"/>
            <a:ext cx="6686568" cy="6357982"/>
          </a:xfrm>
        </p:spPr>
        <p:txBody>
          <a:bodyPr>
            <a:normAutofit/>
          </a:bodyPr>
          <a:lstStyle/>
          <a:p>
            <a:pPr algn="just">
              <a:buNone/>
            </a:pPr>
            <a:r>
              <a:rPr lang="ru-RU" sz="1800" dirty="0" smtClean="0"/>
              <a:t>           </a:t>
            </a:r>
            <a:r>
              <a:rPr lang="ru-RU" sz="1800" b="1" i="1" dirty="0" smtClean="0"/>
              <a:t>Воскобойников, В. М.   </a:t>
            </a:r>
            <a:r>
              <a:rPr lang="ru-RU" sz="1800" b="1" dirty="0" smtClean="0"/>
              <a:t> Жизнь замечательных детей </a:t>
            </a:r>
            <a:r>
              <a:rPr lang="en-US" sz="1800" b="1" dirty="0" smtClean="0"/>
              <a:t>[</a:t>
            </a:r>
            <a:r>
              <a:rPr lang="ru-RU" sz="1800" b="1" dirty="0" smtClean="0"/>
              <a:t>Текст</a:t>
            </a:r>
            <a:r>
              <a:rPr lang="en-US" sz="1800" b="1" dirty="0" smtClean="0"/>
              <a:t>]</a:t>
            </a:r>
            <a:r>
              <a:rPr lang="ru-RU" sz="1800" b="1" dirty="0" smtClean="0"/>
              <a:t>. Кн. 1 . /   В.М. Воскобойников. – М.: Издательство Оникс, 2012. – 144 с.: ил.</a:t>
            </a:r>
          </a:p>
          <a:p>
            <a:pPr algn="just">
              <a:buNone/>
            </a:pPr>
            <a:r>
              <a:rPr lang="ru-RU" sz="1800" b="1" dirty="0" smtClean="0"/>
              <a:t>            Уникальное собрание биографий самых знаменитых людей планеты. Валерий Воскобойников рассказывает о детстве замечательных людей так, чтобы читать о них ребёнку было интересно и весело. </a:t>
            </a:r>
          </a:p>
          <a:p>
            <a:pPr algn="just">
              <a:buNone/>
            </a:pPr>
            <a:r>
              <a:rPr lang="ru-RU" sz="1800" b="1" dirty="0" smtClean="0"/>
              <a:t>           Эта книга расскажет о том, какими детьми были Архимед и Дмитрий Донской, Леонардо да Винчи, Авраам Линкольн и Генрих Шлиман.</a:t>
            </a:r>
          </a:p>
          <a:p>
            <a:pPr algn="just">
              <a:buNone/>
            </a:pPr>
            <a:endParaRPr lang="ru-RU" sz="1800" b="1" dirty="0" smtClean="0"/>
          </a:p>
          <a:p>
            <a:pPr algn="just">
              <a:buNone/>
            </a:pPr>
            <a:r>
              <a:rPr lang="ru-RU" sz="1800" b="1" dirty="0" smtClean="0"/>
              <a:t>           </a:t>
            </a:r>
            <a:r>
              <a:rPr lang="ru-RU" sz="1800" b="1" i="1" dirty="0" smtClean="0"/>
              <a:t>Воскобойников, В. М. </a:t>
            </a:r>
            <a:r>
              <a:rPr lang="ru-RU" sz="1800" b="1" dirty="0" smtClean="0"/>
              <a:t>   Жизнь замечательных детей </a:t>
            </a:r>
            <a:r>
              <a:rPr lang="en-US" sz="1800" b="1" dirty="0" smtClean="0"/>
              <a:t>[</a:t>
            </a:r>
            <a:r>
              <a:rPr lang="ru-RU" sz="1800" b="1" dirty="0" smtClean="0"/>
              <a:t>Текст</a:t>
            </a:r>
            <a:r>
              <a:rPr lang="en-US" sz="1800" b="1" dirty="0" smtClean="0"/>
              <a:t>]</a:t>
            </a:r>
            <a:r>
              <a:rPr lang="ru-RU" sz="1800" b="1" dirty="0" smtClean="0"/>
              <a:t>. Кн. 2. / В.М. Воскобойников. – М.: Издательство Оникс, 2012. – 128 с.: ил.</a:t>
            </a:r>
          </a:p>
          <a:p>
            <a:pPr algn="just">
              <a:buNone/>
            </a:pPr>
            <a:r>
              <a:rPr lang="ru-RU" sz="1800" b="1" dirty="0" smtClean="0"/>
              <a:t>           Уникальное собрание биографий самых знаменитых людей планеты. Валерий Воскобойников рассказывает о детстве замечательных людей так, чтобы читать о них ребенку было интересно и весело.</a:t>
            </a:r>
          </a:p>
          <a:p>
            <a:pPr algn="just">
              <a:buNone/>
            </a:pPr>
            <a:r>
              <a:rPr lang="ru-RU" sz="1800" b="1" dirty="0" smtClean="0"/>
              <a:t>           Эта книга расскажет о том, какими детьми были Авиценна и Ньютон, Екатерина Великая, маршал Жуков и Сергей Рахманинов.</a:t>
            </a:r>
          </a:p>
          <a:p>
            <a:pPr algn="just">
              <a:buNone/>
            </a:pPr>
            <a:endParaRPr lang="ru-RU" sz="1800" b="1" dirty="0"/>
          </a:p>
        </p:txBody>
      </p:sp>
      <p:pic>
        <p:nvPicPr>
          <p:cNvPr id="8" name="Рисунок 7" descr="http://im6-tub-ru.yandex.net/i?id=183548284-52-72&amp;n=21"/>
          <p:cNvPicPr/>
          <p:nvPr/>
        </p:nvPicPr>
        <p:blipFill>
          <a:blip r:embed="rId3" cstate="print"/>
          <a:srcRect/>
          <a:stretch>
            <a:fillRect/>
          </a:stretch>
        </p:blipFill>
        <p:spPr bwMode="auto">
          <a:xfrm>
            <a:off x="357158" y="285728"/>
            <a:ext cx="1571636" cy="2214578"/>
          </a:xfrm>
          <a:prstGeom prst="rect">
            <a:avLst/>
          </a:prstGeom>
          <a:noFill/>
          <a:ln w="9525">
            <a:noFill/>
            <a:miter lim="800000"/>
            <a:headEnd/>
            <a:tailEnd/>
          </a:ln>
        </p:spPr>
      </p:pic>
      <p:pic>
        <p:nvPicPr>
          <p:cNvPr id="9" name="Рисунок 8" descr="http://im3-tub-ru.yandex.net/i?id=169153808-01-72&amp;n=21"/>
          <p:cNvPicPr/>
          <p:nvPr/>
        </p:nvPicPr>
        <p:blipFill>
          <a:blip r:embed="rId4" cstate="print"/>
          <a:srcRect/>
          <a:stretch>
            <a:fillRect/>
          </a:stretch>
        </p:blipFill>
        <p:spPr bwMode="auto">
          <a:xfrm>
            <a:off x="357158" y="3571876"/>
            <a:ext cx="1500198" cy="2428892"/>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cstate="print">
            <a:lum bright="40000" contrast="-30000"/>
          </a:blip>
          <a:stretch>
            <a:fillRect/>
          </a:stretch>
        </p:blipFill>
        <p:spPr bwMode="auto">
          <a:xfrm>
            <a:off x="0" y="0"/>
            <a:ext cx="9144000" cy="6858000"/>
          </a:xfrm>
          <a:prstGeom prst="rect">
            <a:avLst/>
          </a:prstGeom>
          <a:noFill/>
          <a:ln>
            <a:noFill/>
          </a:ln>
        </p:spPr>
      </p:pic>
      <p:sp>
        <p:nvSpPr>
          <p:cNvPr id="3" name="Содержимое 2"/>
          <p:cNvSpPr>
            <a:spLocks noGrp="1"/>
          </p:cNvSpPr>
          <p:nvPr>
            <p:ph idx="1"/>
          </p:nvPr>
        </p:nvSpPr>
        <p:spPr>
          <a:xfrm>
            <a:off x="2214546" y="357166"/>
            <a:ext cx="6472254" cy="6357982"/>
          </a:xfrm>
        </p:spPr>
        <p:txBody>
          <a:bodyPr>
            <a:normAutofit/>
          </a:bodyPr>
          <a:lstStyle/>
          <a:p>
            <a:pPr algn="just">
              <a:buNone/>
            </a:pPr>
            <a:r>
              <a:rPr lang="ru-RU" sz="1800" b="1" dirty="0" smtClean="0"/>
              <a:t>           </a:t>
            </a:r>
            <a:r>
              <a:rPr lang="ru-RU" sz="1800" b="1" i="1" dirty="0" smtClean="0"/>
              <a:t>Воскобойников, В. М. </a:t>
            </a:r>
            <a:r>
              <a:rPr lang="ru-RU" sz="1800" b="1" dirty="0" smtClean="0"/>
              <a:t>   Жизнь замечательных детей </a:t>
            </a:r>
            <a:r>
              <a:rPr lang="en-US" sz="1800" b="1" dirty="0" smtClean="0"/>
              <a:t>[</a:t>
            </a:r>
            <a:r>
              <a:rPr lang="ru-RU" sz="1800" b="1" dirty="0" smtClean="0"/>
              <a:t>Текст</a:t>
            </a:r>
            <a:r>
              <a:rPr lang="en-US" sz="1800" b="1" dirty="0" smtClean="0"/>
              <a:t>]</a:t>
            </a:r>
            <a:r>
              <a:rPr lang="ru-RU" sz="1800" b="1" dirty="0" smtClean="0"/>
              <a:t>. Кн. 3. /  В.М. Воскобойников. – М.: Издательство Оникс, 2012. – 128 с.: ил.</a:t>
            </a:r>
          </a:p>
          <a:p>
            <a:pPr algn="just">
              <a:buNone/>
            </a:pPr>
            <a:r>
              <a:rPr lang="ru-RU" sz="1800" b="1" dirty="0" smtClean="0"/>
              <a:t>            Уникальное собрание биографий самых знаменитых людей планеты. Валерий Воскобойников рассказывает о детстве замечательных людей так, чтобы читать о них ребенку было интересно и весело. Эта книга расскажет о том, какими детьми были Христофор Колумб и Петр Великий, Александр Суворов и Александр Пушкин, а также Астрид  Линдгрен.</a:t>
            </a:r>
          </a:p>
          <a:p>
            <a:pPr algn="just">
              <a:buNone/>
            </a:pPr>
            <a:endParaRPr lang="ru-RU" sz="1800" b="1" dirty="0" smtClean="0"/>
          </a:p>
          <a:p>
            <a:pPr algn="just">
              <a:buNone/>
            </a:pPr>
            <a:r>
              <a:rPr lang="ru-RU" sz="1800" b="1" i="1" dirty="0" smtClean="0"/>
              <a:t>           Воскобойников, В. М.    </a:t>
            </a:r>
            <a:r>
              <a:rPr lang="ru-RU" sz="1800" b="1" dirty="0" smtClean="0"/>
              <a:t>Жизнь замечательных детей </a:t>
            </a:r>
            <a:r>
              <a:rPr lang="en-US" sz="1800" b="1" dirty="0" smtClean="0"/>
              <a:t>[</a:t>
            </a:r>
            <a:r>
              <a:rPr lang="ru-RU" sz="1800" b="1" dirty="0" smtClean="0"/>
              <a:t>Текст</a:t>
            </a:r>
            <a:r>
              <a:rPr lang="en-US" sz="1800" b="1" dirty="0" smtClean="0"/>
              <a:t>]</a:t>
            </a:r>
            <a:r>
              <a:rPr lang="ru-RU" sz="1800" b="1" dirty="0" smtClean="0"/>
              <a:t>. Кн. 4. / В.М. Воскобойников. – М.: Издательство Оникс, 2012. – 128 с.: ил.</a:t>
            </a:r>
          </a:p>
          <a:p>
            <a:pPr algn="just">
              <a:buNone/>
            </a:pPr>
            <a:r>
              <a:rPr lang="ru-RU" sz="1800" b="1" dirty="0" smtClean="0"/>
              <a:t>            Уникальное собрание биографий самых знаменитых людей планеты. Валерий Воскобойников пишет о детстве замечательных людей так, чтобы читать о них было интересно и весело. </a:t>
            </a:r>
          </a:p>
          <a:p>
            <a:pPr algn="just">
              <a:buNone/>
            </a:pPr>
            <a:r>
              <a:rPr lang="ru-RU" sz="1800" b="1" dirty="0" smtClean="0"/>
              <a:t>           Эта книга расскажет о том, какими детьми были баснописец Крылов и поэт Лермонтов, химик Менделеев, актер Чаплин и космонавт Гагарин.</a:t>
            </a:r>
            <a:endParaRPr lang="ru-RU" sz="1800" b="1" dirty="0"/>
          </a:p>
        </p:txBody>
      </p:sp>
      <p:pic>
        <p:nvPicPr>
          <p:cNvPr id="6" name="Рисунок 5" descr="http://im3-tub-ru.yandex.net/i?id=322802213-52-72&amp;n=21"/>
          <p:cNvPicPr/>
          <p:nvPr/>
        </p:nvPicPr>
        <p:blipFill>
          <a:blip r:embed="rId3" cstate="print"/>
          <a:srcRect/>
          <a:stretch>
            <a:fillRect/>
          </a:stretch>
        </p:blipFill>
        <p:spPr bwMode="auto">
          <a:xfrm>
            <a:off x="500034" y="500042"/>
            <a:ext cx="1571636" cy="2143140"/>
          </a:xfrm>
          <a:prstGeom prst="rect">
            <a:avLst/>
          </a:prstGeom>
          <a:noFill/>
          <a:ln w="9525">
            <a:noFill/>
            <a:miter lim="800000"/>
            <a:headEnd/>
            <a:tailEnd/>
          </a:ln>
        </p:spPr>
      </p:pic>
      <p:pic>
        <p:nvPicPr>
          <p:cNvPr id="7" name="Рисунок 6" descr="http://www.sprinter.ru/pic/big/55e775e653b2d180de79bb0cf1104d61.jpg"/>
          <p:cNvPicPr/>
          <p:nvPr/>
        </p:nvPicPr>
        <p:blipFill>
          <a:blip r:embed="rId4" cstate="print"/>
          <a:srcRect/>
          <a:stretch>
            <a:fillRect/>
          </a:stretch>
        </p:blipFill>
        <p:spPr bwMode="auto">
          <a:xfrm>
            <a:off x="428596" y="3571876"/>
            <a:ext cx="1571636" cy="2357454"/>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p:nvPr/>
        </p:nvPicPr>
        <p:blipFill>
          <a:blip r:embed="rId2" cstate="print">
            <a:lum bright="40000" contrast="-30000"/>
          </a:blip>
          <a:srcRect/>
          <a:stretch>
            <a:fillRect/>
          </a:stretch>
        </p:blipFill>
        <p:spPr bwMode="auto">
          <a:xfrm>
            <a:off x="0" y="0"/>
            <a:ext cx="9144000" cy="6857999"/>
          </a:xfrm>
          <a:prstGeom prst="rect">
            <a:avLst/>
          </a:prstGeom>
          <a:noFill/>
          <a:ln w="9525">
            <a:noFill/>
            <a:miter lim="800000"/>
            <a:headEnd/>
            <a:tailEnd/>
          </a:ln>
        </p:spPr>
      </p:pic>
      <p:sp>
        <p:nvSpPr>
          <p:cNvPr id="3" name="Содержимое 2"/>
          <p:cNvSpPr>
            <a:spLocks noGrp="1"/>
          </p:cNvSpPr>
          <p:nvPr>
            <p:ph idx="1"/>
          </p:nvPr>
        </p:nvSpPr>
        <p:spPr>
          <a:xfrm>
            <a:off x="1714480" y="500042"/>
            <a:ext cx="6972320" cy="4714908"/>
          </a:xfrm>
        </p:spPr>
        <p:txBody>
          <a:bodyPr>
            <a:normAutofit/>
          </a:bodyPr>
          <a:lstStyle/>
          <a:p>
            <a:pPr algn="just">
              <a:buNone/>
            </a:pPr>
            <a:r>
              <a:rPr lang="ru-RU" sz="1800" b="1" dirty="0" smtClean="0"/>
              <a:t>           </a:t>
            </a:r>
            <a:r>
              <a:rPr lang="ru-RU" sz="1800" b="1" i="1" dirty="0" smtClean="0"/>
              <a:t>Давыдов, Д. В.   </a:t>
            </a:r>
            <a:r>
              <a:rPr lang="ru-RU" sz="1800" b="1" dirty="0" smtClean="0"/>
              <a:t>«Я не поэт, я – партизан, казак…»</a:t>
            </a:r>
            <a:r>
              <a:rPr lang="en-US" sz="1800" b="1" dirty="0" smtClean="0"/>
              <a:t>[</a:t>
            </a:r>
            <a:r>
              <a:rPr lang="ru-RU" sz="1800" b="1" dirty="0" smtClean="0"/>
              <a:t>Текст</a:t>
            </a:r>
            <a:r>
              <a:rPr lang="en-US" sz="1800" b="1" dirty="0" smtClean="0"/>
              <a:t>]</a:t>
            </a:r>
            <a:r>
              <a:rPr lang="ru-RU" sz="1800" b="1" dirty="0" smtClean="0"/>
              <a:t>: сочинение в стихах и прозе /  Денис Давыдов; </a:t>
            </a:r>
            <a:r>
              <a:rPr lang="en-US" sz="1800" b="1" dirty="0" smtClean="0"/>
              <a:t>[</a:t>
            </a:r>
            <a:r>
              <a:rPr lang="ru-RU" sz="1800" b="1" dirty="0" smtClean="0"/>
              <a:t>вступ. ст. О. Михайлова</a:t>
            </a:r>
            <a:r>
              <a:rPr lang="en-US" sz="1800" b="1" dirty="0" smtClean="0"/>
              <a:t>]</a:t>
            </a:r>
            <a:r>
              <a:rPr lang="ru-RU" sz="1800" b="1" dirty="0" smtClean="0"/>
              <a:t>. – М.: Книжный Клуб 36.6, 2012. – 592 с., ил.</a:t>
            </a:r>
          </a:p>
          <a:p>
            <a:pPr algn="just">
              <a:buNone/>
            </a:pPr>
            <a:r>
              <a:rPr lang="ru-RU" sz="1800" b="1" dirty="0" smtClean="0"/>
              <a:t>           В сборнике представлены наиболее значительные произведения героя Отечественной войны 1812 года, одного из вдохновителей и организаторов партизанского движения в тылу наполеоновских войск Дениса Васильевича Давыдова (1784-1839). Его небольшое по объему поэтическое наследие создало ему славу одного из самых ярких поэтов Пушкинской поры, а замечательно интересные и поучительные "военные записки" и блистательные литературные портреты А.В.Суворова, М.И.Кутузова, М.Ф.Каменского, П.И.Багратиона, Я.П.Кульнева, Н.Н.Раевского, А.П.Ермолова и других выдающихся современников - одного из самых ярких прозаиков своего времени.</a:t>
            </a:r>
          </a:p>
          <a:p>
            <a:pPr algn="just">
              <a:buNone/>
            </a:pPr>
            <a:endParaRPr lang="ru-RU" sz="1800" b="1" dirty="0" smtClean="0"/>
          </a:p>
          <a:p>
            <a:pPr algn="just">
              <a:buNone/>
            </a:pPr>
            <a:endParaRPr lang="ru-RU" sz="1800" b="1" dirty="0" smtClean="0"/>
          </a:p>
          <a:p>
            <a:pPr algn="just">
              <a:buNone/>
            </a:pPr>
            <a:endParaRPr lang="ru-RU" sz="1800" b="1" dirty="0" smtClean="0"/>
          </a:p>
          <a:p>
            <a:pPr algn="just">
              <a:buNone/>
            </a:pPr>
            <a:endParaRPr lang="ru-RU" sz="1800" b="1" dirty="0" smtClean="0"/>
          </a:p>
          <a:p>
            <a:pPr algn="just">
              <a:buNone/>
            </a:pPr>
            <a:endParaRPr lang="ru-RU" sz="1800" b="1" dirty="0" smtClean="0"/>
          </a:p>
          <a:p>
            <a:pPr>
              <a:buNone/>
            </a:pPr>
            <a:endParaRPr lang="ru-RU" sz="1800" dirty="0" smtClean="0"/>
          </a:p>
          <a:p>
            <a:pPr>
              <a:buNone/>
            </a:pPr>
            <a:endParaRPr lang="ru-RU" sz="1800" dirty="0" smtClean="0"/>
          </a:p>
          <a:p>
            <a:pPr>
              <a:buNone/>
            </a:pPr>
            <a:endParaRPr lang="ru-RU" sz="1800" dirty="0"/>
          </a:p>
        </p:txBody>
      </p:sp>
      <p:pic>
        <p:nvPicPr>
          <p:cNvPr id="10" name="Рисунок 9" descr="http://im7-tub-ru.yandex.net/i?id=254950352-58-72&amp;n=21"/>
          <p:cNvPicPr/>
          <p:nvPr/>
        </p:nvPicPr>
        <p:blipFill>
          <a:blip r:embed="rId3" cstate="print"/>
          <a:srcRect/>
          <a:stretch>
            <a:fillRect/>
          </a:stretch>
        </p:blipFill>
        <p:spPr bwMode="auto">
          <a:xfrm>
            <a:off x="285720" y="571480"/>
            <a:ext cx="1285884" cy="2000264"/>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lum bright="40000" contrast="-30000"/>
          </a:blip>
          <a:srcRect/>
          <a:stretch>
            <a:fillRect/>
          </a:stretch>
        </p:blipFill>
        <p:spPr bwMode="auto">
          <a:xfrm>
            <a:off x="0" y="0"/>
            <a:ext cx="9144000" cy="6857999"/>
          </a:xfrm>
          <a:prstGeom prst="rect">
            <a:avLst/>
          </a:prstGeom>
          <a:noFill/>
          <a:ln w="9525">
            <a:noFill/>
            <a:miter lim="800000"/>
            <a:headEnd/>
            <a:tailEnd/>
          </a:ln>
        </p:spPr>
      </p:pic>
      <p:sp>
        <p:nvSpPr>
          <p:cNvPr id="3" name="Содержимое 2"/>
          <p:cNvSpPr>
            <a:spLocks noGrp="1"/>
          </p:cNvSpPr>
          <p:nvPr>
            <p:ph idx="1"/>
          </p:nvPr>
        </p:nvSpPr>
        <p:spPr>
          <a:xfrm>
            <a:off x="2285984" y="357166"/>
            <a:ext cx="6400816" cy="6215106"/>
          </a:xfrm>
        </p:spPr>
        <p:txBody>
          <a:bodyPr>
            <a:normAutofit lnSpcReduction="10000"/>
          </a:bodyPr>
          <a:lstStyle/>
          <a:p>
            <a:pPr algn="just">
              <a:buNone/>
            </a:pPr>
            <a:r>
              <a:rPr lang="ru-RU" sz="1800" dirty="0" smtClean="0"/>
              <a:t>           </a:t>
            </a:r>
            <a:r>
              <a:rPr lang="ru-RU" sz="1800" b="1" i="1" dirty="0" smtClean="0"/>
              <a:t>Ильин, И.   </a:t>
            </a:r>
            <a:r>
              <a:rPr lang="ru-RU" sz="1800" b="1" dirty="0" smtClean="0"/>
              <a:t>Слово о маленьком патриоте </a:t>
            </a:r>
            <a:r>
              <a:rPr lang="en-US" sz="1800" b="1" dirty="0" smtClean="0"/>
              <a:t>[</a:t>
            </a:r>
            <a:r>
              <a:rPr lang="ru-RU" sz="1800" b="1" dirty="0" smtClean="0"/>
              <a:t>Текст</a:t>
            </a:r>
            <a:r>
              <a:rPr lang="en-US" sz="1800" b="1" dirty="0" smtClean="0"/>
              <a:t>]</a:t>
            </a:r>
            <a:r>
              <a:rPr lang="ru-RU" sz="1800" b="1" dirty="0" smtClean="0"/>
              <a:t>: ист. повесть, приключение  /   Илья Ильин. – М.: Априори-пресс, 2012. 128 с.: ил.</a:t>
            </a:r>
          </a:p>
          <a:p>
            <a:pPr algn="just">
              <a:buNone/>
            </a:pPr>
            <a:r>
              <a:rPr lang="ru-RU" sz="1800" b="1" dirty="0" smtClean="0"/>
              <a:t>           Повесть посвящена детям, принимавшим активное участие в партизанских действиях против отступающей армии Наполеона на территории Московской, Калужской и Смоленской областях, с сентября по декабрь 1812 года. Мальчик Миша отправляется на поиски отца, угнанного французами в плен. Большое влияние на судьбу мальчика оказала встреча с командиром "летучих" отрядов Дениса Давыдова. В составе отряда ополченцев-егерей (партизан) Мишка уходит из дома. Волею случая Миша становится юным разведчиком в отряде полковника Николая Даниловича Кудашева. Пленение и пытки закаляют характер маленького патриота. Во время походов Мишка знакомится с другими мальчиками: корнетом трубачом, юным гусаром Ваней Горским и сыном башкирского народа, корнетом Аликом. Вместе они принимают участие в боевых действиях партизанских отрядов Кудашева. В конце Мишка встречается с отцом, который, как, оказалось, воевал совсем недалеко, в партизанском отряде. </a:t>
            </a:r>
          </a:p>
          <a:p>
            <a:pPr algn="just">
              <a:buNone/>
            </a:pPr>
            <a:r>
              <a:rPr lang="ru-RU" sz="1800" b="1" dirty="0" smtClean="0"/>
              <a:t>          Для среднего школьного возраста.</a:t>
            </a:r>
            <a:endParaRPr lang="ru-RU" sz="1800" b="1" dirty="0"/>
          </a:p>
        </p:txBody>
      </p:sp>
      <p:pic>
        <p:nvPicPr>
          <p:cNvPr id="5" name="Рисунок 4" descr="&amp;Icy;&amp;zcy;&amp;ocy;&amp;bcy;&amp;rcy;&amp;acy;&amp;zhcy;&amp;iecy;&amp;ncy;&amp;icy;&amp;iecy; &amp;kcy;&amp;ncy;&amp;icy;&amp;gcy;&amp;icy; &amp;Scy;&amp;lcy;&amp;ocy;&amp;vcy;&amp;ocy; &amp;ocy; &amp;mcy;&amp;acy;&amp;lcy;&amp;iecy;&amp;ncy;&amp;softcy;&amp;kcy;&amp;ocy;&amp;mcy; &amp;pcy;&amp;acy;&amp;tcy;&amp;rcy;&amp;icy;&amp;ocy;&amp;tcy;&amp;iecy; &amp;Icy;&amp;lcy;&amp;softcy;&amp;icy;&amp;ncy; &amp;Icy;&amp;lcy;&amp;softcy;&amp;yacy; &amp;vcy; &amp;icy;&amp;ncy;&amp;tcy;&amp;iecy;&amp;rcy;&amp;ncy;&amp;iecy;&amp;tcy;-&amp;mcy;&amp;acy;&amp;gcy;&amp;acy;&amp;zcy;&amp;icy;&amp;ncy;&amp;iecy; labirint"/>
          <p:cNvPicPr/>
          <p:nvPr/>
        </p:nvPicPr>
        <p:blipFill>
          <a:blip r:embed="rId3" cstate="print">
            <a:lum bright="-10000" contrast="10000"/>
          </a:blip>
          <a:srcRect t="6250" r="4348" b="6250"/>
          <a:stretch>
            <a:fillRect/>
          </a:stretch>
        </p:blipFill>
        <p:spPr bwMode="auto">
          <a:xfrm>
            <a:off x="357158" y="571480"/>
            <a:ext cx="2000264" cy="2714644"/>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lum bright="40000" contrast="-30000"/>
          </a:blip>
          <a:stretch>
            <a:fillRect/>
          </a:stretch>
        </p:blipFill>
        <p:spPr bwMode="auto">
          <a:xfrm>
            <a:off x="0" y="-214338"/>
            <a:ext cx="9429784" cy="7072338"/>
          </a:xfrm>
          <a:prstGeom prst="rect">
            <a:avLst/>
          </a:prstGeom>
          <a:noFill/>
          <a:ln>
            <a:noFill/>
          </a:ln>
        </p:spPr>
      </p:pic>
      <p:sp>
        <p:nvSpPr>
          <p:cNvPr id="5" name="Заголовок 4"/>
          <p:cNvSpPr>
            <a:spLocks noGrp="1"/>
          </p:cNvSpPr>
          <p:nvPr>
            <p:ph type="ctrTitle"/>
          </p:nvPr>
        </p:nvSpPr>
        <p:spPr>
          <a:xfrm>
            <a:off x="785786" y="285728"/>
            <a:ext cx="8072494" cy="2000264"/>
          </a:xfrm>
        </p:spPr>
        <p:txBody>
          <a:bodyPr/>
          <a:lstStyle/>
          <a:p>
            <a:r>
              <a:rPr lang="ru-RU"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Литература для младшего школьного возраста</a:t>
            </a:r>
          </a:p>
        </p:txBody>
      </p:sp>
      <p:sp>
        <p:nvSpPr>
          <p:cNvPr id="6" name="Подзаголовок 5"/>
          <p:cNvSpPr>
            <a:spLocks noGrp="1"/>
          </p:cNvSpPr>
          <p:nvPr>
            <p:ph type="subTitle" idx="1"/>
          </p:nvPr>
        </p:nvSpPr>
        <p:spPr>
          <a:xfrm>
            <a:off x="2285984" y="2500306"/>
            <a:ext cx="6572296" cy="3929090"/>
          </a:xfrm>
        </p:spPr>
        <p:txBody>
          <a:bodyPr>
            <a:normAutofit fontScale="62500" lnSpcReduction="20000"/>
          </a:bodyPr>
          <a:lstStyle/>
          <a:p>
            <a:pPr algn="just"/>
            <a:r>
              <a:rPr lang="ru-RU" sz="2900" b="1" dirty="0" smtClean="0">
                <a:solidFill>
                  <a:schemeClr val="tx1"/>
                </a:solidFill>
              </a:rPr>
              <a:t>     </a:t>
            </a:r>
            <a:r>
              <a:rPr lang="ru-RU" sz="2900" b="1" i="1" dirty="0" smtClean="0">
                <a:solidFill>
                  <a:schemeClr val="tx1"/>
                </a:solidFill>
              </a:rPr>
              <a:t>Жуков, И. А.   </a:t>
            </a:r>
            <a:r>
              <a:rPr lang="ru-RU" sz="2900" b="1" dirty="0" smtClean="0">
                <a:solidFill>
                  <a:schemeClr val="tx1"/>
                </a:solidFill>
              </a:rPr>
              <a:t>Русская пленница французского кота</a:t>
            </a:r>
            <a:r>
              <a:rPr lang="en-US" sz="2900" b="1" dirty="0" smtClean="0">
                <a:solidFill>
                  <a:schemeClr val="tx1"/>
                </a:solidFill>
              </a:rPr>
              <a:t> [</a:t>
            </a:r>
            <a:r>
              <a:rPr lang="ru-RU" sz="2900" b="1" dirty="0" smtClean="0">
                <a:solidFill>
                  <a:schemeClr val="tx1"/>
                </a:solidFill>
              </a:rPr>
              <a:t>Текст</a:t>
            </a:r>
            <a:r>
              <a:rPr lang="en-US" sz="2900" b="1" dirty="0" smtClean="0">
                <a:solidFill>
                  <a:schemeClr val="tx1"/>
                </a:solidFill>
              </a:rPr>
              <a:t>]</a:t>
            </a:r>
            <a:r>
              <a:rPr lang="ru-RU" sz="2900" b="1" dirty="0" smtClean="0">
                <a:solidFill>
                  <a:schemeClr val="tx1"/>
                </a:solidFill>
              </a:rPr>
              <a:t>: историческая повесть-сказка / И.А. Жуков. – М.: Пешком в историю, 2012. – 96 с.: ил. – (Россия 1812 году).</a:t>
            </a:r>
          </a:p>
          <a:p>
            <a:pPr algn="just"/>
            <a:r>
              <a:rPr lang="ru-RU" sz="2900" b="1" dirty="0" smtClean="0">
                <a:solidFill>
                  <a:schemeClr val="tx1"/>
                </a:solidFill>
              </a:rPr>
              <a:t> </a:t>
            </a:r>
          </a:p>
          <a:p>
            <a:pPr algn="just"/>
            <a:r>
              <a:rPr lang="ru-RU" sz="2900" b="1" dirty="0" smtClean="0">
                <a:solidFill>
                  <a:schemeClr val="tx1"/>
                </a:solidFill>
              </a:rPr>
              <a:t>    В исторической сказке "Русская пленница французского кота" ребята познакомятся с эпохой Отечественной войны 1812 года. Главные герои сказки - бесстрашные дворянские дети Саша и Лиза, сбежавшие на фронт в самый разгар военных действий. Их сопровождают волшебные мышата Тимка и Тинка, которые случайно попали в 1812 год. Вместе с героями читатели окажутся на Бородинском поле, в горящей Москве и даже побывают на кухне Наполеона! Приключенческий сюжет и проверенные исторические факты помогут детям глубже понять эпоху. История оживет, станет понятной и близкой.</a:t>
            </a:r>
          </a:p>
          <a:p>
            <a:pPr algn="just"/>
            <a:r>
              <a:rPr lang="ru-RU" sz="2900" b="1" dirty="0" smtClean="0">
                <a:solidFill>
                  <a:schemeClr val="tx1"/>
                </a:solidFill>
              </a:rPr>
              <a:t>     Книга рассчитана на младший школьный возраст.</a:t>
            </a:r>
          </a:p>
          <a:p>
            <a:endParaRPr lang="ru-RU" dirty="0"/>
          </a:p>
        </p:txBody>
      </p:sp>
      <p:pic>
        <p:nvPicPr>
          <p:cNvPr id="7" name="Рисунок 6" descr="http://www.ozon.ru/multimedia/books_covers/1005303372.jpg"/>
          <p:cNvPicPr/>
          <p:nvPr/>
        </p:nvPicPr>
        <p:blipFill>
          <a:blip r:embed="rId4" cstate="print"/>
          <a:srcRect/>
          <a:stretch>
            <a:fillRect/>
          </a:stretch>
        </p:blipFill>
        <p:spPr bwMode="auto">
          <a:xfrm>
            <a:off x="357158" y="2500306"/>
            <a:ext cx="1785950" cy="2286016"/>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lum bright="40000" contrast="-30000"/>
          </a:blip>
          <a:srcRect/>
          <a:stretch>
            <a:fillRect/>
          </a:stretch>
        </p:blipFill>
        <p:spPr bwMode="auto">
          <a:xfrm>
            <a:off x="0" y="0"/>
            <a:ext cx="9144000" cy="6857999"/>
          </a:xfrm>
          <a:prstGeom prst="rect">
            <a:avLst/>
          </a:prstGeom>
          <a:noFill/>
          <a:ln w="9525">
            <a:noFill/>
            <a:miter lim="800000"/>
            <a:headEnd/>
            <a:tailEnd/>
          </a:ln>
        </p:spPr>
      </p:pic>
      <p:sp>
        <p:nvSpPr>
          <p:cNvPr id="3" name="Содержимое 2"/>
          <p:cNvSpPr>
            <a:spLocks noGrp="1"/>
          </p:cNvSpPr>
          <p:nvPr>
            <p:ph idx="1"/>
          </p:nvPr>
        </p:nvSpPr>
        <p:spPr>
          <a:xfrm>
            <a:off x="1785918" y="142852"/>
            <a:ext cx="6900882" cy="6572296"/>
          </a:xfrm>
        </p:spPr>
        <p:txBody>
          <a:bodyPr>
            <a:normAutofit fontScale="25000" lnSpcReduction="20000"/>
          </a:bodyPr>
          <a:lstStyle/>
          <a:p>
            <a:pPr algn="just">
              <a:buNone/>
            </a:pPr>
            <a:r>
              <a:rPr lang="ru-RU" sz="7200" dirty="0" smtClean="0"/>
              <a:t>           </a:t>
            </a:r>
            <a:r>
              <a:rPr lang="ru-RU" sz="7200" b="1" i="1" dirty="0" smtClean="0"/>
              <a:t>Лаврова, С.А. </a:t>
            </a:r>
            <a:r>
              <a:rPr lang="ru-RU" sz="7200" b="1" dirty="0" smtClean="0"/>
              <a:t>   Славянские сказания </a:t>
            </a:r>
            <a:r>
              <a:rPr lang="en-US" sz="7200" b="1" dirty="0" smtClean="0"/>
              <a:t>[</a:t>
            </a:r>
            <a:r>
              <a:rPr lang="ru-RU" sz="7200" b="1" dirty="0" smtClean="0"/>
              <a:t>Текст</a:t>
            </a:r>
            <a:r>
              <a:rPr lang="en-US" sz="7200" b="1" dirty="0" smtClean="0"/>
              <a:t>]</a:t>
            </a:r>
            <a:r>
              <a:rPr lang="ru-RU" sz="7200" b="1" dirty="0" smtClean="0"/>
              <a:t>/ С. А. Лаврова; худож.     А.А. Митрофанов.– М.: Белый город. – 48 с.: ил. – (История России).</a:t>
            </a:r>
          </a:p>
          <a:p>
            <a:pPr algn="just">
              <a:buNone/>
            </a:pPr>
            <a:r>
              <a:rPr lang="ru-RU" sz="7200" b="1" dirty="0" smtClean="0"/>
              <a:t>           В славянских сказаниях оживают легендарные времена, когда славяне поклонялись Перуну и Велесу, Белобогу и Чернобогу, когда жили на земле добрые великаны, когда горы умели летать, когда в ночь на Ивана Купалу можно было отыскать цветок папоротника. Книга «Славянские сказания» предназначена как для дошкольников, так и для детей младшего и среднего возраста и призвана пробудить в маленьком читателе интерес к русской истории и культуре.</a:t>
            </a:r>
          </a:p>
          <a:p>
            <a:pPr>
              <a:buNone/>
            </a:pPr>
            <a:endParaRPr lang="ru-RU" sz="7200" b="1" dirty="0" smtClean="0"/>
          </a:p>
          <a:p>
            <a:pPr algn="just">
              <a:buNone/>
            </a:pPr>
            <a:r>
              <a:rPr lang="ru-RU" sz="7200" b="1" dirty="0" smtClean="0"/>
              <a:t>           </a:t>
            </a:r>
            <a:r>
              <a:rPr lang="ru-RU" sz="7200" b="1" i="1" dirty="0" smtClean="0"/>
              <a:t>Повести о Ломоносове</a:t>
            </a:r>
            <a:r>
              <a:rPr lang="en-US" sz="7200" b="1" i="1" dirty="0" smtClean="0"/>
              <a:t> </a:t>
            </a:r>
            <a:r>
              <a:rPr lang="en-US" sz="7200" b="1" dirty="0" smtClean="0"/>
              <a:t>[</a:t>
            </a:r>
            <a:r>
              <a:rPr lang="ru-RU" sz="7200" b="1" dirty="0" smtClean="0"/>
              <a:t>Текст</a:t>
            </a:r>
            <a:r>
              <a:rPr lang="en-US" sz="7200" b="1" dirty="0" smtClean="0"/>
              <a:t>]</a:t>
            </a:r>
            <a:r>
              <a:rPr lang="ru-RU" sz="7200" b="1" i="1" dirty="0" smtClean="0"/>
              <a:t> </a:t>
            </a:r>
            <a:r>
              <a:rPr lang="ru-RU" sz="7200" b="1" dirty="0" smtClean="0"/>
              <a:t>/[вступ. </a:t>
            </a:r>
            <a:r>
              <a:rPr lang="en-US" sz="7200" b="1" dirty="0" smtClean="0"/>
              <a:t>c</a:t>
            </a:r>
            <a:r>
              <a:rPr lang="ru-RU" sz="7200" b="1" dirty="0" smtClean="0"/>
              <a:t>т. А. Морозова]; худож. В. Бритвин. – М.: Дет.      лит., 2011. – 476 с.: ил. – (Школьная библиотека).</a:t>
            </a:r>
          </a:p>
          <a:p>
            <a:pPr algn="just">
              <a:buNone/>
            </a:pPr>
            <a:r>
              <a:rPr lang="ru-RU" sz="7200" b="1" dirty="0" smtClean="0"/>
              <a:t>           В книгу вошли две исторические повести о великом русском ученом М.В.Ломоносове. В повести "Крестьянский сын Михайло Ломоносов" С.А.Андреева-Кривича рассказывается о юношеских годах Ломоносова, о его стремлении к познанию и образованию. Автор собрал все известные документальные материалы об этой поре жизни Михаилы Ломоносова и на их основании построил свою интересную повесть. "Повесть о великом поморе" Н.А.Равича посвящена деятельности Ломоносова в Петербургской академии наук, его борьбе за русскую науку, за открытие первого университета в России. В ней рассказывается о работах Ломоносова в различных областях науки, литературы и искусства, о самоотверженном служении своему народу. Для среднего и старшего школьного возраста.</a:t>
            </a:r>
          </a:p>
          <a:p>
            <a:pPr>
              <a:buNone/>
            </a:pPr>
            <a:endParaRPr lang="ru-RU" sz="3800" b="1" dirty="0" smtClean="0"/>
          </a:p>
          <a:p>
            <a:pPr>
              <a:buNone/>
            </a:pPr>
            <a:endParaRPr lang="ru-RU" sz="1800" b="1" dirty="0" smtClean="0"/>
          </a:p>
          <a:p>
            <a:pPr>
              <a:buNone/>
            </a:pPr>
            <a:endParaRPr lang="ru-RU" sz="1800" dirty="0"/>
          </a:p>
        </p:txBody>
      </p:sp>
      <p:pic>
        <p:nvPicPr>
          <p:cNvPr id="5" name="bookpict" descr="&amp;Scy;&amp;lcy;&amp;acy;&amp;vcy;&amp;yacy;&amp;ncy;&amp;scy;&amp;kcy;&amp;icy;&amp;iecy; &amp;scy;&amp;kcy;&amp;acy;&amp;zcy;&amp;acy;&amp;ncy;&amp;icy;&amp;yacy;"/>
          <p:cNvPicPr/>
          <p:nvPr/>
        </p:nvPicPr>
        <p:blipFill>
          <a:blip r:embed="rId3" cstate="print"/>
          <a:srcRect/>
          <a:stretch>
            <a:fillRect/>
          </a:stretch>
        </p:blipFill>
        <p:spPr bwMode="auto">
          <a:xfrm>
            <a:off x="285720" y="214290"/>
            <a:ext cx="1714512" cy="2357454"/>
          </a:xfrm>
          <a:prstGeom prst="rect">
            <a:avLst/>
          </a:prstGeom>
          <a:noFill/>
          <a:ln w="9525">
            <a:noFill/>
            <a:miter lim="800000"/>
            <a:headEnd/>
            <a:tailEnd/>
          </a:ln>
        </p:spPr>
      </p:pic>
      <p:pic>
        <p:nvPicPr>
          <p:cNvPr id="6" name="Рисунок 5" descr="http://www.goodreads.ru/images/images_full/2884004.jpg"/>
          <p:cNvPicPr/>
          <p:nvPr/>
        </p:nvPicPr>
        <p:blipFill>
          <a:blip r:embed="rId4" cstate="print"/>
          <a:srcRect/>
          <a:stretch>
            <a:fillRect/>
          </a:stretch>
        </p:blipFill>
        <p:spPr bwMode="auto">
          <a:xfrm>
            <a:off x="285720" y="3143248"/>
            <a:ext cx="1571636" cy="2286016"/>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lum bright="40000" contrast="-30000"/>
          </a:blip>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1785918" y="285728"/>
            <a:ext cx="6900882" cy="6572272"/>
          </a:xfrm>
        </p:spPr>
        <p:txBody>
          <a:bodyPr>
            <a:normAutofit fontScale="40000" lnSpcReduction="20000"/>
          </a:bodyPr>
          <a:lstStyle/>
          <a:p>
            <a:pPr algn="just">
              <a:buNone/>
            </a:pPr>
            <a:r>
              <a:rPr lang="ru-RU" sz="4500" b="1" dirty="0" smtClean="0"/>
              <a:t>           </a:t>
            </a:r>
            <a:r>
              <a:rPr lang="ru-RU" sz="4500" b="1" i="1" dirty="0" smtClean="0"/>
              <a:t>Раковский, Л.И.   </a:t>
            </a:r>
            <a:r>
              <a:rPr lang="ru-RU" sz="4500" b="1" dirty="0" smtClean="0"/>
              <a:t>Генералиссимус Суворов</a:t>
            </a:r>
            <a:r>
              <a:rPr lang="en-US" sz="4500" b="1" dirty="0" smtClean="0"/>
              <a:t> [</a:t>
            </a:r>
            <a:r>
              <a:rPr lang="ru-RU" sz="4500" b="1" dirty="0" smtClean="0"/>
              <a:t>Текст</a:t>
            </a:r>
            <a:r>
              <a:rPr lang="en-US" sz="4500" b="1" dirty="0" smtClean="0"/>
              <a:t>]</a:t>
            </a:r>
            <a:r>
              <a:rPr lang="ru-RU" sz="4500" b="1" dirty="0" smtClean="0"/>
              <a:t>: ист. роман / Леонтий Раковский. – М.:  Астрель, АСТ, 2012. -  541,[3] с.</a:t>
            </a:r>
          </a:p>
          <a:p>
            <a:pPr algn="just">
              <a:buNone/>
            </a:pPr>
            <a:r>
              <a:rPr lang="ru-RU" sz="4500" b="1" dirty="0" smtClean="0"/>
              <a:t>           О жизни и деятельности прославленного российского полководца А.В. Суворова (1729-1800) рассказывает роман известного писателя-историка Леонтия Раковского.</a:t>
            </a:r>
          </a:p>
          <a:p>
            <a:pPr algn="just">
              <a:buNone/>
            </a:pPr>
            <a:endParaRPr lang="ru-RU" sz="3800" b="1" dirty="0" smtClean="0"/>
          </a:p>
          <a:p>
            <a:pPr algn="just">
              <a:buNone/>
            </a:pPr>
            <a:r>
              <a:rPr lang="ru-RU" sz="4500" b="1" dirty="0" smtClean="0"/>
              <a:t>           </a:t>
            </a:r>
            <a:r>
              <a:rPr lang="ru-RU" sz="4500" b="1" i="1" dirty="0" smtClean="0"/>
              <a:t>«С Богом, верой и штыком!»</a:t>
            </a:r>
            <a:r>
              <a:rPr lang="en-US" sz="4500" b="1" i="1" dirty="0" smtClean="0"/>
              <a:t> </a:t>
            </a:r>
            <a:r>
              <a:rPr lang="en-US" sz="4500" b="1" dirty="0" smtClean="0"/>
              <a:t>[</a:t>
            </a:r>
            <a:r>
              <a:rPr lang="ru-RU" sz="4500" b="1" dirty="0" smtClean="0"/>
              <a:t>Текст</a:t>
            </a:r>
            <a:r>
              <a:rPr lang="en-US" sz="4500" b="1" dirty="0" smtClean="0"/>
              <a:t>]</a:t>
            </a:r>
            <a:r>
              <a:rPr lang="ru-RU" sz="4500" b="1" dirty="0" smtClean="0"/>
              <a:t>: Отечественная война 1812 года в мемуарах,                       документах и художественных произведении / [Предисл. А.В. Гулена, хронолог. Канва и статья «Русская армия эпохи Отечественной войны 1812 года» В.Б. Муравьева] ; худож. В.Г. Бритвин. – М.: Дет. лит., 2012. – 526 с.: ил. – (Школьная библиотека).</a:t>
            </a:r>
          </a:p>
          <a:p>
            <a:pPr algn="just">
              <a:buNone/>
            </a:pPr>
            <a:r>
              <a:rPr lang="ru-RU" sz="4500" b="1" dirty="0" smtClean="0"/>
              <a:t>           В книгу, посвященную Отечественной войне 1812 года, вошли свидетельства современников, воспоминания очевидцев событий, документы, отрывки из художественных произведений. Выстроенные в хронологической последовательности, они рисуют подробную картину войны с Наполеоном, начиная от перехода французской армии через Неман и заканчивая вступлением русских войск в Париж. Среди авторов сборника - капитан Ф. Глинка, генерал Д. Давыдов, поручик И. Радожицкий, подпоручик Н. Митаревский, военный губернатор Москвы Ф. Ростопчин, генерал П. Тучков, император Александр I, писатели Л. Толстой, А. Герцен, Г. Данилевский, французы граф Ф. П. Сегюр, сержант Бургон, лейтенант Ц. Ложье и др.</a:t>
            </a:r>
          </a:p>
          <a:p>
            <a:pPr algn="just">
              <a:buNone/>
            </a:pPr>
            <a:r>
              <a:rPr lang="ru-RU" sz="4500" b="1" dirty="0" smtClean="0"/>
              <a:t>          Издание приурочено к 200-летию победы нашего народа в Отечественной войне 1812 года. </a:t>
            </a:r>
          </a:p>
          <a:p>
            <a:pPr algn="just">
              <a:buNone/>
            </a:pPr>
            <a:r>
              <a:rPr lang="ru-RU" sz="4500" b="1" dirty="0" smtClean="0"/>
              <a:t>           Для старшего школьного возраста.</a:t>
            </a:r>
          </a:p>
          <a:p>
            <a:pPr algn="just">
              <a:buNone/>
            </a:pPr>
            <a:endParaRPr lang="ru-RU" sz="3800" b="1" dirty="0" smtClean="0"/>
          </a:p>
          <a:p>
            <a:pPr algn="just">
              <a:buNone/>
            </a:pPr>
            <a:endParaRPr lang="ru-RU" sz="3800" dirty="0" smtClean="0"/>
          </a:p>
          <a:p>
            <a:pPr algn="just">
              <a:buNone/>
            </a:pPr>
            <a:endParaRPr lang="ru-RU" sz="3800" dirty="0" smtClean="0"/>
          </a:p>
          <a:p>
            <a:pPr algn="just">
              <a:buNone/>
            </a:pPr>
            <a:endParaRPr lang="ru-RU" sz="1800" dirty="0" smtClean="0"/>
          </a:p>
          <a:p>
            <a:pPr>
              <a:buNone/>
            </a:pPr>
            <a:endParaRPr lang="ru-RU" sz="1800" dirty="0"/>
          </a:p>
        </p:txBody>
      </p:sp>
      <p:pic>
        <p:nvPicPr>
          <p:cNvPr id="5" name="Рисунок 4" descr="&amp;Icy;&amp;zcy;&amp;ocy;&amp;bcy;&amp;rcy;&amp;acy;&amp;zhcy;&amp;iecy;&amp;ncy;&amp;icy;&amp;iecy; &amp;kcy;&amp;ncy;&amp;icy;&amp;gcy;&amp;icy; &amp;Gcy;&amp;iecy;&amp;ncy;&amp;iecy;&amp;rcy;&amp;acy;&amp;lcy;&amp;icy;&amp;scy;&amp;scy;&amp;icy;&amp;mcy;&amp;ucy;&amp;scy; &amp;Scy;&amp;ucy;&amp;vcy;&amp;ocy;&amp;rcy;&amp;ocy;&amp;vcy; &amp;Rcy;&amp;acy;&amp;kcy;&amp;ocy;&amp;vcy;&amp;scy;&amp;kcy;&amp;icy;&amp;jcy; &amp;Lcy;&amp;iecy;&amp;ocy;&amp;ncy;&amp;tcy;&amp;icy;&amp;jcy; &amp;Icy;&amp;ocy;&amp;scy;&amp;icy;&amp;fcy;&amp;ocy;&amp;vcy;&amp;icy;&amp;chcy;"/>
          <p:cNvPicPr/>
          <p:nvPr/>
        </p:nvPicPr>
        <p:blipFill>
          <a:blip r:embed="rId3" cstate="print"/>
          <a:srcRect/>
          <a:stretch>
            <a:fillRect/>
          </a:stretch>
        </p:blipFill>
        <p:spPr bwMode="auto">
          <a:xfrm>
            <a:off x="357158" y="214290"/>
            <a:ext cx="1428760" cy="1714512"/>
          </a:xfrm>
          <a:prstGeom prst="rect">
            <a:avLst/>
          </a:prstGeom>
          <a:noFill/>
          <a:ln w="9525">
            <a:noFill/>
            <a:miter lim="800000"/>
            <a:headEnd/>
            <a:tailEnd/>
          </a:ln>
        </p:spPr>
      </p:pic>
      <p:pic>
        <p:nvPicPr>
          <p:cNvPr id="6" name="Рисунок 5" descr="&quot;&amp;Scy; &amp;Bcy;&amp;ocy;&amp;gcy;&amp;ocy;&amp;mcy;, &amp;vcy;&amp;iecy;&amp;rcy;&amp;ocy;&amp;jcy; &amp;icy; &amp;shcy;&amp;tcy;&amp;ycy;&amp;kcy;&amp;ocy;&amp;mcy;!&quot; &amp;Ocy;&amp;tcy;&amp;iecy;&amp;chcy;&amp;iecy;&amp;scy;&amp;tcy;&amp;vcy;&amp;iecy;&amp;ncy;&amp;ncy;&amp;acy;&amp;yacy; &amp;vcy;&amp;ocy;&amp;jcy;&amp;ncy;&amp;acy; 1812 &amp;gcy;&amp;ocy;&amp;dcy;&amp;acy; &amp;vcy; &amp;mcy;&amp;iecy;&amp;mcy;&amp;ucy;&amp;acy;&amp;rcy;&amp;acy;&amp;khcy;, &amp;dcy;&amp;ocy;&amp;kcy;&amp;ucy;&amp;mcy;&amp;iecy;&amp;ncy;&amp;tcy;&amp;acy;&amp;khcy; &amp;icy; &amp;khcy;&amp;ucy;&amp;dcy;. &amp;pcy;&amp;rcy;&amp;ocy;&amp;icy;&amp;zcy;&amp;vcy;&amp;iecy;&amp;dcy;&amp;iecy;&amp;ncy;&amp;icy;&amp;yacy;&amp;khcy; &amp;ocy;&amp;bcy;&amp;lcy;&amp;ocy;&amp;zhcy;&amp;kcy;&amp;acy; &amp;kcy;&amp;ncy;&amp;icy;&amp;gcy;&amp;icy;"/>
          <p:cNvPicPr/>
          <p:nvPr/>
        </p:nvPicPr>
        <p:blipFill>
          <a:blip r:embed="rId4" cstate="print"/>
          <a:srcRect/>
          <a:stretch>
            <a:fillRect/>
          </a:stretch>
        </p:blipFill>
        <p:spPr bwMode="auto">
          <a:xfrm>
            <a:off x="357158" y="2071678"/>
            <a:ext cx="1428760" cy="2000264"/>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lum bright="40000"/>
          </a:blip>
          <a:srcRect/>
          <a:stretch>
            <a:fillRect/>
          </a:stretch>
        </p:blipFill>
        <p:spPr bwMode="auto">
          <a:xfrm>
            <a:off x="0" y="0"/>
            <a:ext cx="9144000" cy="6857999"/>
          </a:xfrm>
          <a:prstGeom prst="rect">
            <a:avLst/>
          </a:prstGeom>
          <a:noFill/>
          <a:ln w="9525">
            <a:noFill/>
            <a:miter lim="800000"/>
            <a:headEnd/>
            <a:tailEnd/>
          </a:ln>
        </p:spPr>
      </p:pic>
      <p:sp>
        <p:nvSpPr>
          <p:cNvPr id="3" name="Содержимое 2"/>
          <p:cNvSpPr>
            <a:spLocks noGrp="1"/>
          </p:cNvSpPr>
          <p:nvPr>
            <p:ph idx="1"/>
          </p:nvPr>
        </p:nvSpPr>
        <p:spPr>
          <a:xfrm>
            <a:off x="500034" y="857232"/>
            <a:ext cx="8186766" cy="5786478"/>
          </a:xfrm>
        </p:spPr>
        <p:txBody>
          <a:bodyPr>
            <a:normAutofit/>
          </a:bodyPr>
          <a:lstStyle/>
          <a:p>
            <a:pPr algn="just">
              <a:buNone/>
            </a:pPr>
            <a:r>
              <a:rPr lang="ru-RU" sz="1800" dirty="0" smtClean="0"/>
              <a:t>           </a:t>
            </a:r>
            <a:r>
              <a:rPr lang="ru-RU" sz="2700"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«Большая часть человеческого знания во всех отраслях существует лишь на бумаге, в книгах, - этой бумажной памяти человечества. Поэтому лишь собрание книг, библиотека является единственной надеждой и не уничтожаемой памятью человеческого рода».</a:t>
            </a:r>
          </a:p>
          <a:p>
            <a:pPr algn="just">
              <a:buNone/>
            </a:pPr>
            <a:r>
              <a:rPr lang="ru-RU" sz="2700"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700" b="1" i="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 Шопенгауэр</a:t>
            </a:r>
            <a:endParaRPr lang="ru-RU" sz="2700"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buNone/>
            </a:pPr>
            <a:endParaRPr lang="ru-RU" sz="1800"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buNone/>
            </a:pPr>
            <a:endParaRPr lang="ru-RU" sz="1800"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buNone/>
            </a:pPr>
            <a:endParaRPr lang="ru-RU" sz="1800"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buNone/>
            </a:pPr>
            <a:r>
              <a:rPr lang="ru-RU" sz="1800"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smtClean="0"/>
              <a:t>Составитель:    </a:t>
            </a:r>
            <a:r>
              <a:rPr lang="ru-RU" sz="1800" b="1" i="1" dirty="0" smtClean="0"/>
              <a:t>Лукьянова И.А. </a:t>
            </a:r>
            <a:r>
              <a:rPr lang="ru-RU" sz="1800" b="1" dirty="0" smtClean="0"/>
              <a:t>– библиограф </a:t>
            </a:r>
          </a:p>
          <a:p>
            <a:pPr algn="just">
              <a:buNone/>
            </a:pPr>
            <a:r>
              <a:rPr lang="ru-RU" sz="1800" b="1" dirty="0" smtClean="0"/>
              <a:t>                                     Информационно- библиографического отдела</a:t>
            </a:r>
          </a:p>
          <a:p>
            <a:pPr algn="just">
              <a:buNone/>
            </a:pPr>
            <a:r>
              <a:rPr lang="ru-RU" sz="1800" b="1" dirty="0" smtClean="0"/>
              <a:t>                                                                 МБУК «ЦМБ»</a:t>
            </a:r>
          </a:p>
          <a:p>
            <a:pPr algn="ctr">
              <a:buNone/>
            </a:pPr>
            <a:endParaRPr lang="ru-RU" sz="1800"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buNone/>
            </a:pPr>
            <a:r>
              <a:rPr lang="ru-RU" sz="1800"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2014 г.</a:t>
            </a:r>
          </a:p>
        </p:txBody>
      </p:sp>
    </p:spTree>
  </p:cSld>
  <p:clrMapOvr>
    <a:masterClrMapping/>
  </p:clrMapOvr>
  <p:transition spd="slow" advClick="0" advTm="21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lum bright="40000" contrast="-30000"/>
          </a:blip>
          <a:stretch>
            <a:fillRect/>
          </a:stretch>
        </p:blipFill>
        <p:spPr bwMode="auto">
          <a:xfrm>
            <a:off x="0" y="0"/>
            <a:ext cx="9429784" cy="6858000"/>
          </a:xfrm>
          <a:prstGeom prst="rect">
            <a:avLst/>
          </a:prstGeom>
          <a:noFill/>
          <a:ln>
            <a:noFill/>
          </a:ln>
        </p:spPr>
      </p:pic>
      <p:pic>
        <p:nvPicPr>
          <p:cNvPr id="8" name="Picture 3"/>
          <p:cNvPicPr>
            <a:picLocks noChangeAspect="1" noChangeArrowheads="1"/>
          </p:cNvPicPr>
          <p:nvPr/>
        </p:nvPicPr>
        <p:blipFill>
          <a:blip r:embed="rId3" cstate="print"/>
          <a:srcRect/>
          <a:stretch>
            <a:fillRect/>
          </a:stretch>
        </p:blipFill>
        <p:spPr bwMode="auto">
          <a:xfrm>
            <a:off x="214282" y="714356"/>
            <a:ext cx="2143140" cy="2786082"/>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2571736" y="714355"/>
            <a:ext cx="6286544" cy="5078313"/>
          </a:xfrm>
          <a:prstGeom prst="rect">
            <a:avLst/>
          </a:prstGeom>
        </p:spPr>
        <p:txBody>
          <a:bodyPr wrap="square">
            <a:spAutoFit/>
          </a:bodyPr>
          <a:lstStyle/>
          <a:p>
            <a:pPr algn="just"/>
            <a:r>
              <a:rPr lang="ru-RU" dirty="0" smtClean="0"/>
              <a:t>     </a:t>
            </a:r>
            <a:r>
              <a:rPr lang="ru-RU" b="1" i="1" dirty="0" smtClean="0"/>
              <a:t>Завершнева, Е.Ю. </a:t>
            </a:r>
            <a:r>
              <a:rPr lang="ru-RU" b="1" dirty="0" smtClean="0"/>
              <a:t>  Мы живем в каменном веке</a:t>
            </a:r>
            <a:r>
              <a:rPr lang="en-US" b="1" dirty="0" smtClean="0"/>
              <a:t> [</a:t>
            </a:r>
            <a:r>
              <a:rPr lang="ru-RU" b="1" dirty="0" smtClean="0"/>
              <a:t>Текст</a:t>
            </a:r>
            <a:r>
              <a:rPr lang="en-US" b="1" dirty="0" smtClean="0"/>
              <a:t>]</a:t>
            </a:r>
            <a:r>
              <a:rPr lang="ru-RU" b="1" dirty="0" smtClean="0"/>
              <a:t>: энциклопедия для детей /  Е.Ю. Завершнева; худож. И. Багаева. – М.: Пешком в историю, 2011. – 64 с.: ил. – (Первобытный мир).</a:t>
            </a:r>
          </a:p>
          <a:p>
            <a:pPr algn="just"/>
            <a:endParaRPr lang="ru-RU" b="1" dirty="0" smtClean="0"/>
          </a:p>
          <a:p>
            <a:pPr algn="just"/>
            <a:r>
              <a:rPr lang="ru-RU" b="1" dirty="0" smtClean="0"/>
              <a:t>     "Как бы ты жил в первобытном мире?" </a:t>
            </a:r>
          </a:p>
          <a:p>
            <a:pPr algn="just"/>
            <a:r>
              <a:rPr lang="ru-RU" b="1" dirty="0" smtClean="0"/>
              <a:t>    Прочитав энциклопедию "Мы живем в каменном веке", дети узнают много нового о жизни людей в каменном веке и о науке археологии, которая дает возможность детально воссоздать быт наших предков. Здесь собраны самые интересные этнографические данные о пигмеях, бушменах и других племенах, живущих в разных уголках мира. Энциклопедия может быть использована в качестве дополнительного учебного материала по предметам "История Древнего мира", "Изобразительное искусство", "Окружающий мир</a:t>
            </a:r>
            <a:r>
              <a:rPr lang="ru-RU" dirty="0" smtClean="0"/>
              <a:t>". </a:t>
            </a:r>
          </a:p>
          <a:p>
            <a:pPr algn="just"/>
            <a:r>
              <a:rPr lang="ru-RU" b="1" dirty="0" smtClean="0"/>
              <a:t>     Для младшего школьного возраста.</a:t>
            </a:r>
          </a:p>
          <a:p>
            <a:endParaRPr lang="ru-RU" dirty="0"/>
          </a:p>
        </p:txBody>
      </p:sp>
    </p:spTree>
  </p:cSld>
  <p:clrMapOvr>
    <a:masterClrMapping/>
  </p:clrMapOvr>
  <p:transition spd="slow" advClick="0" advTm="21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lum bright="40000" contrast="-30000"/>
          </a:blip>
          <a:stretch>
            <a:fillRect/>
          </a:stretch>
        </p:blipFill>
        <p:spPr bwMode="auto">
          <a:xfrm>
            <a:off x="0" y="142852"/>
            <a:ext cx="9429784" cy="6858000"/>
          </a:xfrm>
          <a:prstGeom prst="rect">
            <a:avLst/>
          </a:prstGeom>
          <a:noFill/>
          <a:ln>
            <a:noFill/>
          </a:ln>
        </p:spPr>
      </p:pic>
      <p:sp>
        <p:nvSpPr>
          <p:cNvPr id="6" name="Подзаголовок 5"/>
          <p:cNvSpPr>
            <a:spLocks noGrp="1"/>
          </p:cNvSpPr>
          <p:nvPr>
            <p:ph type="subTitle" idx="1"/>
          </p:nvPr>
        </p:nvSpPr>
        <p:spPr>
          <a:xfrm>
            <a:off x="2928926" y="785794"/>
            <a:ext cx="5929354" cy="5143536"/>
          </a:xfrm>
        </p:spPr>
        <p:txBody>
          <a:bodyPr>
            <a:normAutofit fontScale="55000" lnSpcReduction="20000"/>
          </a:bodyPr>
          <a:lstStyle/>
          <a:p>
            <a:pPr algn="just"/>
            <a:r>
              <a:rPr lang="ru-RU" sz="3300" b="1" i="1" dirty="0" smtClean="0">
                <a:solidFill>
                  <a:schemeClr val="tx1"/>
                </a:solidFill>
              </a:rPr>
              <a:t>    Завершнева, Е. Ю.   </a:t>
            </a:r>
            <a:r>
              <a:rPr lang="ru-RU" sz="3300" b="1" dirty="0" smtClean="0">
                <a:solidFill>
                  <a:schemeClr val="tx1"/>
                </a:solidFill>
              </a:rPr>
              <a:t>Мы живем во дворце Минотавра</a:t>
            </a:r>
            <a:r>
              <a:rPr lang="en-US" sz="3300" b="1" dirty="0" smtClean="0">
                <a:solidFill>
                  <a:schemeClr val="tx1"/>
                </a:solidFill>
              </a:rPr>
              <a:t> [</a:t>
            </a:r>
            <a:r>
              <a:rPr lang="ru-RU" sz="3300" b="1" dirty="0" smtClean="0">
                <a:solidFill>
                  <a:schemeClr val="tx1"/>
                </a:solidFill>
              </a:rPr>
              <a:t>Текст</a:t>
            </a:r>
            <a:r>
              <a:rPr lang="en-US" sz="3300" b="1" dirty="0" smtClean="0">
                <a:solidFill>
                  <a:schemeClr val="tx1"/>
                </a:solidFill>
              </a:rPr>
              <a:t>]</a:t>
            </a:r>
            <a:r>
              <a:rPr lang="ru-RU" sz="3300" b="1" dirty="0" smtClean="0">
                <a:solidFill>
                  <a:schemeClr val="tx1"/>
                </a:solidFill>
              </a:rPr>
              <a:t>:</a:t>
            </a:r>
            <a:r>
              <a:rPr lang="en-US" sz="3300" b="1" dirty="0" smtClean="0">
                <a:solidFill>
                  <a:schemeClr val="tx1"/>
                </a:solidFill>
              </a:rPr>
              <a:t> </a:t>
            </a:r>
            <a:r>
              <a:rPr lang="ru-RU" sz="3300" b="1" dirty="0" smtClean="0">
                <a:solidFill>
                  <a:schemeClr val="tx1"/>
                </a:solidFill>
              </a:rPr>
              <a:t>энциклопедия для детей / Е.Ю. Завершнева, Е. В. Суслова; худож. И. Багаева. – М.: Пешком в историю, 2011. – 56 с.: ил. – ( Древний Крит).</a:t>
            </a:r>
          </a:p>
          <a:p>
            <a:pPr algn="l"/>
            <a:endParaRPr lang="ru-RU" sz="3300" b="1" dirty="0" smtClean="0">
              <a:solidFill>
                <a:schemeClr val="tx1"/>
              </a:solidFill>
            </a:endParaRPr>
          </a:p>
          <a:p>
            <a:pPr algn="just"/>
            <a:r>
              <a:rPr lang="ru-RU" sz="3300" b="1" dirty="0" smtClean="0">
                <a:solidFill>
                  <a:schemeClr val="tx1"/>
                </a:solidFill>
              </a:rPr>
              <a:t>    Энциклопедия "Мы живем во дворце Минотавра" помогает представить, как жили дети и взрослые на Крите в минойскую эпоху три с половиной тысячи лет назад. Дети узнают, как древние критяне строили свои дворцы-города и первые корабли, зачем устраивались игры с быком и чем знаменит Фестский диск. В подготовке энциклопедии использованы последние исследования по истории Эгейского мира. В основу издания положен интерактивный подход, благодаря которому дети могут ощутить себя реальными участниками событий. Энциклопедия может быть использована в качестве дополнительного учебного материала по предметам "История Древнего мира", "Изобразительное искусство", "Окружающий мир". </a:t>
            </a:r>
          </a:p>
          <a:p>
            <a:pPr algn="just"/>
            <a:r>
              <a:rPr lang="ru-RU" sz="3300" b="1" dirty="0" smtClean="0">
                <a:solidFill>
                  <a:schemeClr val="tx1"/>
                </a:solidFill>
              </a:rPr>
              <a:t>    Для младшего школьного возраста.</a:t>
            </a:r>
          </a:p>
          <a:p>
            <a:pPr algn="l"/>
            <a:endParaRPr lang="ru-RU" dirty="0"/>
          </a:p>
        </p:txBody>
      </p:sp>
      <p:pic>
        <p:nvPicPr>
          <p:cNvPr id="7" name="Рисунок 6" descr="&amp;IEcy;. &amp;Zcy;&amp;acy;&amp;vcy;&amp;iecy;&amp;rcy;&amp;shcy;&amp;ncy;&amp;iecy;&amp;vcy;&amp;acy;, &amp;IEcy;. &amp;Scy;&amp;ucy;&amp;scy;&amp;lcy;&amp;ocy;&amp;vcy;&amp;acy; &amp;Mcy;&amp;ycy; &amp;zhcy;&amp;icy;&amp;vcy;&amp;iecy;&amp;mcy; &amp;vcy;&amp;ocy; &amp;dcy;&amp;vcy;&amp;ocy;&amp;rcy;&amp;tscy;&amp;iecy; &amp;Mcy;&amp;icy;&amp;ncy;&amp;ocy;&amp;tcy;&amp;acy;&amp;vcy;&amp;rcy;&amp;acy;"/>
          <p:cNvPicPr/>
          <p:nvPr/>
        </p:nvPicPr>
        <p:blipFill>
          <a:blip r:embed="rId4" cstate="print"/>
          <a:srcRect/>
          <a:stretch>
            <a:fillRect/>
          </a:stretch>
        </p:blipFill>
        <p:spPr bwMode="auto">
          <a:xfrm>
            <a:off x="500034" y="714356"/>
            <a:ext cx="2071702" cy="3143272"/>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lum bright="40000" contrast="-30000"/>
          </a:blip>
          <a:stretch>
            <a:fillRect/>
          </a:stretch>
        </p:blipFill>
        <p:spPr bwMode="auto">
          <a:xfrm>
            <a:off x="0" y="0"/>
            <a:ext cx="9429784" cy="6858000"/>
          </a:xfrm>
          <a:prstGeom prst="rect">
            <a:avLst/>
          </a:prstGeom>
          <a:noFill/>
          <a:ln>
            <a:noFill/>
          </a:ln>
        </p:spPr>
      </p:pic>
      <p:sp>
        <p:nvSpPr>
          <p:cNvPr id="6" name="Подзаголовок 5"/>
          <p:cNvSpPr>
            <a:spLocks noGrp="1"/>
          </p:cNvSpPr>
          <p:nvPr>
            <p:ph type="subTitle" idx="1"/>
          </p:nvPr>
        </p:nvSpPr>
        <p:spPr>
          <a:xfrm>
            <a:off x="2285984" y="928670"/>
            <a:ext cx="6429420" cy="4710130"/>
          </a:xfrm>
        </p:spPr>
        <p:txBody>
          <a:bodyPr>
            <a:normAutofit/>
          </a:bodyPr>
          <a:lstStyle/>
          <a:p>
            <a:pPr algn="just"/>
            <a:r>
              <a:rPr lang="ru-RU" sz="1800" b="1" i="1" dirty="0" smtClean="0">
                <a:solidFill>
                  <a:schemeClr val="tx1"/>
                </a:solidFill>
              </a:rPr>
              <a:t>     Рыцари и замки</a:t>
            </a:r>
            <a:r>
              <a:rPr lang="en-US" sz="1800" b="1" i="1" dirty="0" smtClean="0">
                <a:solidFill>
                  <a:schemeClr val="tx1"/>
                </a:solidFill>
              </a:rPr>
              <a:t> </a:t>
            </a:r>
            <a:r>
              <a:rPr lang="en-US" sz="1800" b="1" dirty="0" smtClean="0">
                <a:solidFill>
                  <a:schemeClr val="tx1"/>
                </a:solidFill>
              </a:rPr>
              <a:t>[</a:t>
            </a:r>
            <a:r>
              <a:rPr lang="ru-RU" sz="1800" b="1" dirty="0" smtClean="0">
                <a:solidFill>
                  <a:schemeClr val="tx1"/>
                </a:solidFill>
              </a:rPr>
              <a:t>Текст</a:t>
            </a:r>
            <a:r>
              <a:rPr lang="en-US" sz="1800" b="1" dirty="0" smtClean="0">
                <a:solidFill>
                  <a:schemeClr val="tx1"/>
                </a:solidFill>
              </a:rPr>
              <a:t>]</a:t>
            </a:r>
            <a:r>
              <a:rPr lang="ru-RU" sz="1800" b="1" i="1" dirty="0" smtClean="0">
                <a:solidFill>
                  <a:schemeClr val="tx1"/>
                </a:solidFill>
              </a:rPr>
              <a:t> </a:t>
            </a:r>
            <a:r>
              <a:rPr lang="ru-RU" sz="1800" b="1" dirty="0" smtClean="0">
                <a:solidFill>
                  <a:schemeClr val="tx1"/>
                </a:solidFill>
              </a:rPr>
              <a:t>/ </a:t>
            </a:r>
            <a:r>
              <a:rPr lang="en-US" sz="1800" b="1" dirty="0" smtClean="0">
                <a:solidFill>
                  <a:schemeClr val="tx1"/>
                </a:solidFill>
              </a:rPr>
              <a:t>[</a:t>
            </a:r>
            <a:r>
              <a:rPr lang="ru-RU" sz="1800" b="1" dirty="0" smtClean="0">
                <a:solidFill>
                  <a:schemeClr val="tx1"/>
                </a:solidFill>
              </a:rPr>
              <a:t>перевод с англ. Татьяны              Покидаевой</a:t>
            </a:r>
            <a:r>
              <a:rPr lang="en-US" sz="1800" b="1" dirty="0" smtClean="0">
                <a:solidFill>
                  <a:schemeClr val="tx1"/>
                </a:solidFill>
              </a:rPr>
              <a:t>]</a:t>
            </a:r>
            <a:r>
              <a:rPr lang="ru-RU" sz="1800" b="1" dirty="0" smtClean="0">
                <a:solidFill>
                  <a:schemeClr val="tx1"/>
                </a:solidFill>
              </a:rPr>
              <a:t>. – М.: «Махаон», 2012. – 32 с., с ил. – (энциклопедия для умников и умниц).</a:t>
            </a:r>
          </a:p>
          <a:p>
            <a:pPr algn="just"/>
            <a:r>
              <a:rPr lang="ru-RU" sz="1800" b="1" dirty="0" smtClean="0">
                <a:solidFill>
                  <a:schemeClr val="tx1"/>
                </a:solidFill>
              </a:rPr>
              <a:t>    Окружающий мир постоянно и быстро меняется. И вполне естественно, что вопросы юных эрудитов становятся все более сложными и разнообразными. Энциклопедии этой серии ответят на многие детские вопросы, которые нередко ставят взрослых в тупик. Живой, понятный ребенку язык изложения в сочетании с веселыми иллюстрациями сделают чтение одновременно познавательным и увлекательным. Издание рассчитано для детей младшего школьного возраста.</a:t>
            </a:r>
          </a:p>
          <a:p>
            <a:pPr algn="just"/>
            <a:r>
              <a:rPr lang="ru-RU" sz="1800" b="1" dirty="0" smtClean="0">
                <a:solidFill>
                  <a:schemeClr val="tx1"/>
                </a:solidFill>
              </a:rPr>
              <a:t>     Книга рассчитана на младший школьный возраст.</a:t>
            </a:r>
          </a:p>
          <a:p>
            <a:endParaRPr lang="ru-RU" dirty="0"/>
          </a:p>
        </p:txBody>
      </p:sp>
      <p:pic>
        <p:nvPicPr>
          <p:cNvPr id="7" name="Рисунок 6" descr="http://im0-tub-ru.yandex.net/i?id=371547996-21-72&amp;n=21"/>
          <p:cNvPicPr/>
          <p:nvPr/>
        </p:nvPicPr>
        <p:blipFill>
          <a:blip r:embed="rId3" cstate="print"/>
          <a:srcRect/>
          <a:stretch>
            <a:fillRect/>
          </a:stretch>
        </p:blipFill>
        <p:spPr bwMode="auto">
          <a:xfrm>
            <a:off x="357158" y="1071546"/>
            <a:ext cx="1643074" cy="2571768"/>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lum bright="40000" contrast="-30000"/>
          </a:blip>
          <a:stretch>
            <a:fillRect/>
          </a:stretch>
        </p:blipFill>
        <p:spPr bwMode="auto">
          <a:xfrm>
            <a:off x="0" y="0"/>
            <a:ext cx="9429784" cy="6858000"/>
          </a:xfrm>
          <a:prstGeom prst="rect">
            <a:avLst/>
          </a:prstGeom>
          <a:noFill/>
          <a:ln>
            <a:noFill/>
          </a:ln>
        </p:spPr>
      </p:pic>
      <p:sp>
        <p:nvSpPr>
          <p:cNvPr id="6" name="Подзаголовок 5"/>
          <p:cNvSpPr>
            <a:spLocks noGrp="1"/>
          </p:cNvSpPr>
          <p:nvPr>
            <p:ph type="subTitle" idx="1"/>
          </p:nvPr>
        </p:nvSpPr>
        <p:spPr>
          <a:xfrm>
            <a:off x="1857356" y="571480"/>
            <a:ext cx="6858048" cy="6000792"/>
          </a:xfrm>
        </p:spPr>
        <p:txBody>
          <a:bodyPr>
            <a:noAutofit/>
          </a:bodyPr>
          <a:lstStyle/>
          <a:p>
            <a:pPr algn="just"/>
            <a:r>
              <a:rPr lang="ru-RU" sz="1800" b="1" i="1" dirty="0" smtClean="0">
                <a:solidFill>
                  <a:schemeClr val="tx1"/>
                </a:solidFill>
              </a:rPr>
              <a:t>    Серкова, И.С.    </a:t>
            </a:r>
            <a:r>
              <a:rPr lang="ru-RU" sz="1800" b="1" dirty="0" smtClean="0">
                <a:solidFill>
                  <a:schemeClr val="tx1"/>
                </a:solidFill>
              </a:rPr>
              <a:t>Мы живем в эпоху Отечественной войны 1812 года</a:t>
            </a:r>
            <a:r>
              <a:rPr lang="en-US" sz="1800" b="1" dirty="0" smtClean="0">
                <a:solidFill>
                  <a:schemeClr val="tx1"/>
                </a:solidFill>
              </a:rPr>
              <a:t> [</a:t>
            </a:r>
            <a:r>
              <a:rPr lang="ru-RU" sz="1800" b="1" dirty="0" smtClean="0">
                <a:solidFill>
                  <a:schemeClr val="tx1"/>
                </a:solidFill>
              </a:rPr>
              <a:t>Текст</a:t>
            </a:r>
            <a:r>
              <a:rPr lang="en-US" sz="1800" b="1" dirty="0" smtClean="0">
                <a:solidFill>
                  <a:schemeClr val="tx1"/>
                </a:solidFill>
              </a:rPr>
              <a:t>]</a:t>
            </a:r>
            <a:r>
              <a:rPr lang="ru-RU" sz="1800" b="1" dirty="0" smtClean="0">
                <a:solidFill>
                  <a:schemeClr val="tx1"/>
                </a:solidFill>
              </a:rPr>
              <a:t>: энциклопедия для детей. – науч.- попул. изд. / Ирина Сергеевна  Серкова; худож. Н. Суворова. – М.: Пешком в историю, 2012. – 72 с., ил. – (Россия в 1812 году).</a:t>
            </a:r>
          </a:p>
          <a:p>
            <a:pPr algn="just"/>
            <a:endParaRPr lang="ru-RU" sz="1800" b="1" dirty="0" smtClean="0">
              <a:solidFill>
                <a:schemeClr val="tx1"/>
              </a:solidFill>
            </a:endParaRPr>
          </a:p>
          <a:p>
            <a:pPr algn="just"/>
            <a:r>
              <a:rPr lang="ru-RU" sz="1800" b="1" dirty="0" smtClean="0">
                <a:solidFill>
                  <a:schemeClr val="tx1"/>
                </a:solidFill>
              </a:rPr>
              <a:t>     В уникальной детской энциклопедии "Мы живём в эпоху Отечественной войны 1812 года" рассказывается об одном из интереснейших периодов российской и европейской истории. Особое внимание уделяется жизни детей позапрошлого века. Дети прочитают о том, как проходили детские балы, откуда взялось слово "шаромыжник" и зачем в деревнях привязывали селёдку к пяткам, когда поднималась высокая температура. Читатели узнают о том, что Наполеон хотел служить в русской армии и почему этого не произошло, как можно оказаться в армии, едва появившись на свет, как закончилась битва при Бородино и что происходило в горящей Москве, когда её покинули москвичи. В создании энциклопедии участвовали сотрудники Государственного Исторического музея. Издание может быть использовано в качестве дополнительного материала по предметам "История России" и "Окружающий мир".</a:t>
            </a:r>
          </a:p>
        </p:txBody>
      </p:sp>
      <p:pic>
        <p:nvPicPr>
          <p:cNvPr id="7" name="Рисунок 6" descr="http://im8-tub-ru.yandex.net/i?id=257977301-47-72&amp;n=21"/>
          <p:cNvPicPr/>
          <p:nvPr/>
        </p:nvPicPr>
        <p:blipFill>
          <a:blip r:embed="rId3" cstate="print"/>
          <a:srcRect/>
          <a:stretch>
            <a:fillRect/>
          </a:stretch>
        </p:blipFill>
        <p:spPr bwMode="auto">
          <a:xfrm>
            <a:off x="285720" y="714356"/>
            <a:ext cx="1571636" cy="2286016"/>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lum bright="40000" contrast="-30000"/>
          </a:blip>
          <a:stretch>
            <a:fillRect/>
          </a:stretch>
        </p:blipFill>
        <p:spPr bwMode="auto">
          <a:xfrm>
            <a:off x="0" y="0"/>
            <a:ext cx="9429784" cy="6858000"/>
          </a:xfrm>
          <a:prstGeom prst="rect">
            <a:avLst/>
          </a:prstGeom>
          <a:noFill/>
          <a:ln>
            <a:noFill/>
          </a:ln>
        </p:spPr>
      </p:pic>
      <p:sp>
        <p:nvSpPr>
          <p:cNvPr id="6" name="Подзаголовок 5"/>
          <p:cNvSpPr>
            <a:spLocks noGrp="1"/>
          </p:cNvSpPr>
          <p:nvPr>
            <p:ph type="subTitle" idx="1"/>
          </p:nvPr>
        </p:nvSpPr>
        <p:spPr>
          <a:xfrm>
            <a:off x="2000232" y="571480"/>
            <a:ext cx="6643734" cy="6000792"/>
          </a:xfrm>
        </p:spPr>
        <p:txBody>
          <a:bodyPr>
            <a:noAutofit/>
          </a:bodyPr>
          <a:lstStyle/>
          <a:p>
            <a:pPr algn="just"/>
            <a:r>
              <a:rPr lang="ru-RU" sz="1800" b="1" i="1" dirty="0" smtClean="0">
                <a:solidFill>
                  <a:schemeClr val="tx1"/>
                </a:solidFill>
              </a:rPr>
              <a:t>    Харман, Д. Д.  </a:t>
            </a:r>
            <a:r>
              <a:rPr lang="ru-RU" sz="1800" b="1" dirty="0" smtClean="0">
                <a:solidFill>
                  <a:schemeClr val="tx1"/>
                </a:solidFill>
              </a:rPr>
              <a:t>Мы живем в Древнем Новгороде</a:t>
            </a:r>
            <a:r>
              <a:rPr lang="en-US" sz="1800" b="1" dirty="0" smtClean="0">
                <a:solidFill>
                  <a:schemeClr val="tx1"/>
                </a:solidFill>
              </a:rPr>
              <a:t> [</a:t>
            </a:r>
            <a:r>
              <a:rPr lang="ru-RU" sz="1800" b="1" dirty="0" smtClean="0">
                <a:solidFill>
                  <a:schemeClr val="tx1"/>
                </a:solidFill>
              </a:rPr>
              <a:t>Текст</a:t>
            </a:r>
            <a:r>
              <a:rPr lang="en-US" sz="1800" b="1" dirty="0" smtClean="0">
                <a:solidFill>
                  <a:schemeClr val="tx1"/>
                </a:solidFill>
              </a:rPr>
              <a:t>]</a:t>
            </a:r>
            <a:r>
              <a:rPr lang="ru-RU" sz="1800" b="1" dirty="0" smtClean="0">
                <a:solidFill>
                  <a:schemeClr val="tx1"/>
                </a:solidFill>
              </a:rPr>
              <a:t>: энциклопедия для детей /  Д.Д. Харман; худож.     Е.Завалова. – М.: Пешком в историю, 2011. – 64 с.: ил. – (Древний Новгород).</a:t>
            </a:r>
          </a:p>
          <a:p>
            <a:pPr algn="just"/>
            <a:r>
              <a:rPr lang="ru-RU" sz="1800" b="1" dirty="0" smtClean="0">
                <a:solidFill>
                  <a:schemeClr val="tx1"/>
                </a:solidFill>
              </a:rPr>
              <a:t>    Был ли ты когда-нибудь в Великом Новгороде? Это старинный русский город на севере нашей страны. Каждый год сюда приезжают тысячи туристов. В Новгород отправляются на раскопки и учёные-археологи. Именно благодаря их исследованиям мы можем представить себе, как жили новгородцы прошлого, в период существования Новгородской республики, в XII - XIV веках. Если бы ты очутился в этом городе девятьсот лет назад, в XII веке, когда город переживал эпоху расцвета и могущества, то многое показалось бы тебе знакомым. Так же, как сегодня, ты бы учился читать и писать, зимой бегал бы на лыжах и коньках, а мама готовила бы тебе кашу. Вот только писал бы ты не ручкой и не на бумаге, коньки бы были без шнурков, а кашу бы ел не на завтрак, а на обед. Если бы ты заболел, то тебя, конечно, постарались бы вылечить – но не доктора. На рынке за покупки надо было платить – но не деньгами. Хочешь узнать, как всё это было? Тогда скорее открывай эту книгу: ты окажешься в Новгороде XII века!</a:t>
            </a:r>
          </a:p>
          <a:p>
            <a:pPr algn="just"/>
            <a:r>
              <a:rPr lang="ru-RU" sz="1800" b="1" dirty="0" smtClean="0">
                <a:solidFill>
                  <a:schemeClr val="tx1"/>
                </a:solidFill>
              </a:rPr>
              <a:t>     Книга рассчитана на младший школьный возраст.</a:t>
            </a:r>
          </a:p>
        </p:txBody>
      </p:sp>
      <p:pic>
        <p:nvPicPr>
          <p:cNvPr id="7" name="ctl00_cph_ucGoodCard_img_title" descr="&amp;Mcy;&amp;ycy; &amp;zhcy;&amp;icy;&amp;vcy;&amp;iecy;&amp;mcy; &amp;vcy; &amp;Dcy;&amp;rcy;&amp;iecy;&amp;vcy;&amp;ncy;&amp;iecy;&amp;mcy; &amp;Ncy;&amp;ocy;&amp;vcy;&amp;gcy;&amp;ocy;&amp;rcy;&amp;ocy;&amp;dcy;&amp;iecy;, &amp;KHcy;&amp;acy;&amp;rcy;&amp;mcy;&amp;acy;&amp;ncy; &amp;Dcy;. &amp;Dcy;."/>
          <p:cNvPicPr/>
          <p:nvPr/>
        </p:nvPicPr>
        <p:blipFill>
          <a:blip r:embed="rId3" cstate="print"/>
          <a:srcRect/>
          <a:stretch>
            <a:fillRect/>
          </a:stretch>
        </p:blipFill>
        <p:spPr bwMode="auto">
          <a:xfrm>
            <a:off x="285720" y="642918"/>
            <a:ext cx="1643074" cy="2286016"/>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lum bright="40000" contrast="-30000"/>
          </a:blip>
          <a:stretch>
            <a:fillRect/>
          </a:stretch>
        </p:blipFill>
        <p:spPr bwMode="auto">
          <a:xfrm>
            <a:off x="0" y="0"/>
            <a:ext cx="9429784" cy="6858000"/>
          </a:xfrm>
          <a:prstGeom prst="rect">
            <a:avLst/>
          </a:prstGeom>
          <a:noFill/>
          <a:ln>
            <a:noFill/>
          </a:ln>
        </p:spPr>
      </p:pic>
      <p:sp>
        <p:nvSpPr>
          <p:cNvPr id="5" name="Заголовок 4"/>
          <p:cNvSpPr>
            <a:spLocks noGrp="1"/>
          </p:cNvSpPr>
          <p:nvPr>
            <p:ph type="ctrTitle"/>
          </p:nvPr>
        </p:nvSpPr>
        <p:spPr>
          <a:xfrm>
            <a:off x="685800" y="428605"/>
            <a:ext cx="7772400" cy="1857387"/>
          </a:xfrm>
        </p:spPr>
        <p:txBody>
          <a:bodyPr>
            <a:normAutofit/>
          </a:bodyPr>
          <a:lstStyle/>
          <a:p>
            <a:r>
              <a:rPr lang="ru-RU"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Литература для среднего и старшего школьного возраста</a:t>
            </a:r>
            <a:endParaRPr lang="ru-RU" b="1" dirty="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Подзаголовок 5"/>
          <p:cNvSpPr>
            <a:spLocks noGrp="1"/>
          </p:cNvSpPr>
          <p:nvPr>
            <p:ph type="subTitle" idx="1"/>
          </p:nvPr>
        </p:nvSpPr>
        <p:spPr>
          <a:xfrm>
            <a:off x="2285984" y="2357430"/>
            <a:ext cx="6643734" cy="4286280"/>
          </a:xfrm>
        </p:spPr>
        <p:txBody>
          <a:bodyPr>
            <a:normAutofit fontScale="55000" lnSpcReduction="20000"/>
          </a:bodyPr>
          <a:lstStyle/>
          <a:p>
            <a:pPr algn="just"/>
            <a:r>
              <a:rPr lang="ru-RU" dirty="0" smtClean="0"/>
              <a:t>    </a:t>
            </a:r>
            <a:r>
              <a:rPr lang="ru-RU" sz="3300" b="1" i="1" dirty="0" smtClean="0">
                <a:solidFill>
                  <a:schemeClr val="tx1"/>
                </a:solidFill>
              </a:rPr>
              <a:t>В стране легенд</a:t>
            </a:r>
            <a:r>
              <a:rPr lang="en-US" sz="3300" b="1" i="1" dirty="0" smtClean="0">
                <a:solidFill>
                  <a:schemeClr val="tx1"/>
                </a:solidFill>
              </a:rPr>
              <a:t> </a:t>
            </a:r>
            <a:r>
              <a:rPr lang="en-US" sz="3300" b="1" dirty="0" smtClean="0">
                <a:solidFill>
                  <a:schemeClr val="tx1"/>
                </a:solidFill>
              </a:rPr>
              <a:t>[</a:t>
            </a:r>
            <a:r>
              <a:rPr lang="ru-RU" sz="3300" b="1" dirty="0" smtClean="0">
                <a:solidFill>
                  <a:schemeClr val="tx1"/>
                </a:solidFill>
              </a:rPr>
              <a:t>Текст</a:t>
            </a:r>
            <a:r>
              <a:rPr lang="en-US" sz="3300" b="1" dirty="0" smtClean="0">
                <a:solidFill>
                  <a:schemeClr val="tx1"/>
                </a:solidFill>
              </a:rPr>
              <a:t>]</a:t>
            </a:r>
            <a:r>
              <a:rPr lang="ru-RU" sz="3300" b="1" dirty="0" smtClean="0">
                <a:solidFill>
                  <a:schemeClr val="tx1"/>
                </a:solidFill>
              </a:rPr>
              <a:t>: легенды минувших веков в пересказе для детей /[пересказали В. Марков, Н. Гарская, С. Прокофьева; примеч. и общ. ред. В. Марковой; худож. Л. Фейнберг</a:t>
            </a:r>
            <a:r>
              <a:rPr lang="en-US" sz="3300" b="1" dirty="0" smtClean="0">
                <a:solidFill>
                  <a:schemeClr val="tx1"/>
                </a:solidFill>
              </a:rPr>
              <a:t>]</a:t>
            </a:r>
            <a:r>
              <a:rPr lang="ru-RU" sz="3300" b="1" dirty="0" smtClean="0">
                <a:solidFill>
                  <a:schemeClr val="tx1"/>
                </a:solidFill>
              </a:rPr>
              <a:t>. – М.:  Дет лит., 2011. – 343 с.: ил. – (Школьная библиотека).</a:t>
            </a:r>
          </a:p>
          <a:p>
            <a:pPr algn="just"/>
            <a:r>
              <a:rPr lang="ru-RU" sz="3300" b="1" dirty="0" smtClean="0">
                <a:solidFill>
                  <a:schemeClr val="tx1"/>
                </a:solidFill>
              </a:rPr>
              <a:t>    Это книга преданий и легенд. Родились они в странах Западной Европы в средние века. Легенды, собранные в этой книге, в своей первоначальной основе народного происхождения, они впитали мудрость, думы, мечты, поверья народа. Но легенды эти не остались мертвым наследием прошлого, каждая из них прожила долгую жизнь в искусстве, увлекая и вдохновляя своей красотой поэтов и драматургов, художников и композиторов. На протяжении столетий из книги в книгу переходили герои легенд: Роланд, Артур и рыцари Круглого стола, Тристан и Изольда, Лоэнгрин, Робин Гуд, Вильгельм Телль, Фауст.</a:t>
            </a:r>
          </a:p>
          <a:p>
            <a:pPr algn="just"/>
            <a:r>
              <a:rPr lang="ru-RU" sz="3300" b="1" dirty="0" smtClean="0">
                <a:solidFill>
                  <a:schemeClr val="tx1"/>
                </a:solidFill>
              </a:rPr>
              <a:t>     Для среднего школьного возраста.</a:t>
            </a:r>
          </a:p>
          <a:p>
            <a:pPr algn="just"/>
            <a:endParaRPr lang="ru-RU" dirty="0" smtClean="0"/>
          </a:p>
          <a:p>
            <a:pPr algn="just"/>
            <a:endParaRPr lang="ru-RU" dirty="0"/>
          </a:p>
        </p:txBody>
      </p:sp>
      <p:pic>
        <p:nvPicPr>
          <p:cNvPr id="8" name="Рисунок 7" descr="&amp;Kcy;&amp;acy;&amp;rcy;&amp;tcy;&amp;icy;&amp;ncy;&amp;kcy;&amp;icy;"/>
          <p:cNvPicPr/>
          <p:nvPr/>
        </p:nvPicPr>
        <p:blipFill>
          <a:blip r:embed="rId3" cstate="print"/>
          <a:srcRect/>
          <a:stretch>
            <a:fillRect/>
          </a:stretch>
        </p:blipFill>
        <p:spPr bwMode="auto">
          <a:xfrm>
            <a:off x="285720" y="2428868"/>
            <a:ext cx="1857388" cy="2714644"/>
          </a:xfrm>
          <a:prstGeom prst="rect">
            <a:avLst/>
          </a:prstGeom>
          <a:noFill/>
          <a:ln w="9525">
            <a:noFill/>
            <a:miter lim="800000"/>
            <a:headEnd/>
            <a:tailEnd/>
          </a:ln>
        </p:spPr>
      </p:pic>
    </p:spTree>
  </p:cSld>
  <p:clrMapOvr>
    <a:masterClrMapping/>
  </p:clrMapOvr>
  <p:transition spd="slow" advClick="0" advTm="21000">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1748</TotalTime>
  <Words>5447</Words>
  <Application>Microsoft Office PowerPoint</Application>
  <PresentationFormat>Экран (4:3)</PresentationFormat>
  <Paragraphs>159</Paragraphs>
  <Slides>32</Slides>
  <Notes>3</Notes>
  <HiddenSlides>0</HiddenSlides>
  <MMClips>1</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Новые поступления  в библиотечный фонд</vt:lpstr>
      <vt:lpstr>Слайд 2</vt:lpstr>
      <vt:lpstr>Литература для младшего школьного возраста</vt:lpstr>
      <vt:lpstr>Слайд 4</vt:lpstr>
      <vt:lpstr>Слайд 5</vt:lpstr>
      <vt:lpstr>Слайд 6</vt:lpstr>
      <vt:lpstr>Слайд 7</vt:lpstr>
      <vt:lpstr>Слайд 8</vt:lpstr>
      <vt:lpstr>Литература для среднего и старшего школьного возраста</vt:lpstr>
      <vt:lpstr>Слайд 10</vt:lpstr>
      <vt:lpstr>Слайд 11</vt:lpstr>
      <vt:lpstr>Слайд 12</vt:lpstr>
      <vt:lpstr>Слайд 13</vt:lpstr>
      <vt:lpstr>Слайд 14</vt:lpstr>
      <vt:lpstr>Слайд 15</vt:lpstr>
      <vt:lpstr>Слайд 16</vt:lpstr>
      <vt:lpstr>Литература по истории</vt:lpstr>
      <vt:lpstr>Слайд 18</vt:lpstr>
      <vt:lpstr>Слайд 19</vt:lpstr>
      <vt:lpstr>Слайд 20</vt:lpstr>
      <vt:lpstr>Слайд 21</vt:lpstr>
      <vt:lpstr>Слайд 22</vt:lpstr>
      <vt:lpstr>Слайд 23</vt:lpstr>
      <vt:lpstr>Слайд 24</vt:lpstr>
      <vt:lpstr>Художественная литература</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Новые поступления  в библиотечный фонд</dc:title>
  <dc:creator>User</dc:creator>
  <cp:lastModifiedBy>Людмила</cp:lastModifiedBy>
  <cp:revision>276</cp:revision>
  <dcterms:created xsi:type="dcterms:W3CDTF">2014-01-16T13:42:53Z</dcterms:created>
  <dcterms:modified xsi:type="dcterms:W3CDTF">2014-01-29T07:52:36Z</dcterms:modified>
</cp:coreProperties>
</file>