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4" r:id="rId7"/>
    <p:sldId id="263" r:id="rId8"/>
    <p:sldId id="262" r:id="rId9"/>
    <p:sldId id="269" r:id="rId10"/>
    <p:sldId id="268" r:id="rId11"/>
    <p:sldId id="259" r:id="rId12"/>
    <p:sldId id="265" r:id="rId13"/>
    <p:sldId id="266" r:id="rId14"/>
    <p:sldId id="272"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9"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55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6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6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User\Downloads\Yennio_Morrikone-Professional.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Ирина\новые книги 2014г\фото\листопад 3.jpg"/>
          <p:cNvPicPr>
            <a:picLocks noChangeAspect="1" noChangeArrowheads="1"/>
          </p:cNvPicPr>
          <p:nvPr/>
        </p:nvPicPr>
        <p:blipFill>
          <a:blip r:embed="rId3">
            <a:lum bright="20000"/>
          </a:blip>
          <a:srcRect/>
          <a:stretch>
            <a:fillRect/>
          </a:stretch>
        </p:blipFill>
        <p:spPr bwMode="auto">
          <a:xfrm>
            <a:off x="0" y="0"/>
            <a:ext cx="9217741" cy="6858000"/>
          </a:xfrm>
          <a:prstGeom prst="rect">
            <a:avLst/>
          </a:prstGeom>
          <a:solidFill>
            <a:srgbClr val="FFC000"/>
          </a:solidFill>
          <a:effectLst>
            <a:glow rad="228600">
              <a:schemeClr val="accent6">
                <a:satMod val="175000"/>
                <a:alpha val="40000"/>
              </a:schemeClr>
            </a:glow>
          </a:effectLst>
        </p:spPr>
      </p:pic>
      <p:sp>
        <p:nvSpPr>
          <p:cNvPr id="2" name="Заголовок 1"/>
          <p:cNvSpPr>
            <a:spLocks noGrp="1"/>
          </p:cNvSpPr>
          <p:nvPr>
            <p:ph type="ctrTitle"/>
          </p:nvPr>
        </p:nvSpPr>
        <p:spPr>
          <a:xfrm>
            <a:off x="428596" y="357167"/>
            <a:ext cx="8029604" cy="1785949"/>
          </a:xfrm>
        </p:spPr>
        <p:txBody>
          <a:bodyPr>
            <a:normAutofit/>
          </a:bodyPr>
          <a:lstStyle/>
          <a:p>
            <a:r>
              <a:rPr lang="ru-RU" sz="5400" b="1" i="1" dirty="0" smtClean="0">
                <a:latin typeface="Times New Roman" pitchFamily="18" charset="0"/>
                <a:cs typeface="Times New Roman" pitchFamily="18" charset="0"/>
              </a:rPr>
              <a:t>Новые поступления книг </a:t>
            </a:r>
            <a:endParaRPr lang="ru-RU" sz="54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596" y="1714488"/>
            <a:ext cx="8429684" cy="4929222"/>
          </a:xfrm>
        </p:spPr>
        <p:txBody>
          <a:bodyPr>
            <a:normAutofit/>
          </a:bodyPr>
          <a:lstStyle/>
          <a:p>
            <a:r>
              <a:rPr lang="ru-RU" sz="4400" i="1" dirty="0" smtClean="0">
                <a:solidFill>
                  <a:schemeClr val="tx1"/>
                </a:solidFill>
                <a:latin typeface="Times New Roman" pitchFamily="18" charset="0"/>
                <a:ea typeface="+mj-ea"/>
                <a:cs typeface="Times New Roman" pitchFamily="18" charset="0"/>
              </a:rPr>
              <a:t>Учебная литература</a:t>
            </a:r>
          </a:p>
          <a:p>
            <a:pPr algn="r"/>
            <a:endParaRPr lang="ru-RU" sz="4400" i="1" dirty="0" smtClean="0">
              <a:solidFill>
                <a:schemeClr val="tx1"/>
              </a:solidFill>
              <a:latin typeface="Times New Roman" pitchFamily="18" charset="0"/>
              <a:ea typeface="+mj-ea"/>
              <a:cs typeface="Times New Roman" pitchFamily="18" charset="0"/>
            </a:endParaRPr>
          </a:p>
          <a:p>
            <a:pPr algn="r"/>
            <a:r>
              <a:rPr lang="ru-RU" sz="2800" b="1" i="1" dirty="0" smtClean="0">
                <a:solidFill>
                  <a:schemeClr val="tx1"/>
                </a:solidFill>
                <a:latin typeface="Times New Roman" pitchFamily="18" charset="0"/>
                <a:ea typeface="+mj-ea"/>
                <a:cs typeface="Times New Roman" pitchFamily="18" charset="0"/>
              </a:rPr>
              <a:t>«Книга- учитель без </a:t>
            </a:r>
          </a:p>
          <a:p>
            <a:pPr algn="r"/>
            <a:r>
              <a:rPr lang="ru-RU" sz="2800" b="1" i="1" dirty="0" smtClean="0">
                <a:solidFill>
                  <a:schemeClr val="tx1"/>
                </a:solidFill>
                <a:latin typeface="Times New Roman" pitchFamily="18" charset="0"/>
                <a:ea typeface="+mj-ea"/>
                <a:cs typeface="Times New Roman" pitchFamily="18" charset="0"/>
              </a:rPr>
              <a:t>платы и благодарности. </a:t>
            </a:r>
          </a:p>
          <a:p>
            <a:pPr algn="r"/>
            <a:r>
              <a:rPr lang="ru-RU" sz="2800" b="1" i="1" dirty="0" smtClean="0">
                <a:solidFill>
                  <a:schemeClr val="tx1"/>
                </a:solidFill>
                <a:latin typeface="Times New Roman" pitchFamily="18" charset="0"/>
                <a:ea typeface="+mj-ea"/>
                <a:cs typeface="Times New Roman" pitchFamily="18" charset="0"/>
              </a:rPr>
              <a:t>Каждый миг дарит тебе </a:t>
            </a:r>
          </a:p>
          <a:p>
            <a:pPr algn="r"/>
            <a:r>
              <a:rPr lang="ru-RU" sz="2800" b="1" i="1" dirty="0" smtClean="0">
                <a:solidFill>
                  <a:schemeClr val="tx1"/>
                </a:solidFill>
                <a:latin typeface="Times New Roman" pitchFamily="18" charset="0"/>
                <a:ea typeface="+mj-ea"/>
                <a:cs typeface="Times New Roman" pitchFamily="18" charset="0"/>
              </a:rPr>
              <a:t>откровения мудрости»</a:t>
            </a:r>
            <a:r>
              <a:rPr lang="ru-RU" sz="2800" i="1" dirty="0" smtClean="0">
                <a:solidFill>
                  <a:schemeClr val="tx1"/>
                </a:solidFill>
                <a:latin typeface="Times New Roman" pitchFamily="18" charset="0"/>
                <a:ea typeface="+mj-ea"/>
                <a:cs typeface="Times New Roman" pitchFamily="18" charset="0"/>
              </a:rPr>
              <a:t>         </a:t>
            </a:r>
          </a:p>
          <a:p>
            <a:pPr algn="r"/>
            <a:r>
              <a:rPr lang="ru-RU" sz="2800" i="1" dirty="0" smtClean="0">
                <a:solidFill>
                  <a:schemeClr val="tx1"/>
                </a:solidFill>
                <a:latin typeface="Times New Roman" pitchFamily="18" charset="0"/>
                <a:ea typeface="+mj-ea"/>
                <a:cs typeface="Times New Roman" pitchFamily="18" charset="0"/>
              </a:rPr>
              <a:t>                          А.Навои</a:t>
            </a:r>
          </a:p>
          <a:p>
            <a:r>
              <a:rPr lang="ru-RU" sz="2800" i="1" dirty="0" smtClean="0">
                <a:solidFill>
                  <a:schemeClr val="tx1"/>
                </a:solidFill>
                <a:latin typeface="Times New Roman" pitchFamily="18" charset="0"/>
                <a:ea typeface="+mj-ea"/>
                <a:cs typeface="Times New Roman" pitchFamily="18" charset="0"/>
              </a:rPr>
              <a:t>      2014 г.</a:t>
            </a:r>
          </a:p>
          <a:p>
            <a:pPr algn="r"/>
            <a:endParaRPr lang="ru-RU" sz="4400" i="1" dirty="0" smtClean="0">
              <a:solidFill>
                <a:schemeClr val="tx1"/>
              </a:solidFill>
              <a:latin typeface="Times New Roman" pitchFamily="18" charset="0"/>
              <a:ea typeface="+mj-ea"/>
              <a:cs typeface="Times New Roman" pitchFamily="18" charset="0"/>
            </a:endParaRPr>
          </a:p>
        </p:txBody>
      </p:sp>
      <p:pic>
        <p:nvPicPr>
          <p:cNvPr id="6" name="Yennio_Morrikone-Professional.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par>
                          <p:cTn id="26" fill="hold">
                            <p:stCondLst>
                              <p:cond delay="2000"/>
                            </p:stCondLst>
                            <p:childTnLst>
                              <p:par>
                                <p:cTn id="27" presetID="1" presetClass="mediacall" presetSubtype="0" fill="hold" nodeType="afterEffect">
                                  <p:stCondLst>
                                    <p:cond delay="0"/>
                                  </p:stCondLst>
                                  <p:childTnLst>
                                    <p:cmd type="call" cmd="playFrom(0.0)">
                                      <p:cBhvr>
                                        <p:cTn id="2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9"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uiExpan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000232" y="357166"/>
            <a:ext cx="6858048" cy="6215106"/>
          </a:xfrm>
        </p:spPr>
        <p:txBody>
          <a:bodyPr>
            <a:normAutofit fontScale="92500" lnSpcReduction="20000"/>
          </a:bodyPr>
          <a:lstStyle/>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Бариленко, В.И. </a:t>
            </a:r>
            <a:r>
              <a:rPr lang="ru-RU" sz="2000" dirty="0" smtClean="0">
                <a:latin typeface="Times New Roman" pitchFamily="18" charset="0"/>
                <a:cs typeface="Times New Roman" pitchFamily="18" charset="0"/>
              </a:rPr>
              <a:t>Основы бизнес-анализа: учебное пособие</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 В.И. Бариленко, В.В. Берднеков, Р.П. Булага [и др.]; под ред. В.И. Бариленко. – М. : КНОРУС, 2014. – 272 с. – (Магистратура).</a:t>
            </a: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Рассматриваются сущность и основные концептуальные направления бизнес анализа. Исследуются задачи, методы и инструменты бизнес анализа, применяемые в практике управления коммерческими организациями в условиях неустойчивого состояния экономической среды. Сформулированы основные методические положения, бизнес анализа, дана характеристика стратегического рыночного управления, основанного на анализе в режиме нужного времени, приведена специфика построения рабочих моделей в стратегическом и оперативно-тактическом управлении компаниями.</a:t>
            </a: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Для студентов, обучающихся в магистратуре по программам подготовки в рамках направлений «Экономика» и «Менеджмент». Может быть рекомендовано для слушателей программ повышения квалификации преподавателей вузов, переподготовки кадров, специалистов и руководящих работников отраслей национального хозяйства, слушателей бизнес школ.</a:t>
            </a:r>
          </a:p>
          <a:p>
            <a:pPr>
              <a:buNone/>
            </a:pPr>
            <a:endParaRPr lang="ru-RU" sz="2000" dirty="0">
              <a:latin typeface="Times New Roman" pitchFamily="18" charset="0"/>
              <a:cs typeface="Times New Roman" pitchFamily="18" charset="0"/>
            </a:endParaRPr>
          </a:p>
        </p:txBody>
      </p:sp>
      <p:pic>
        <p:nvPicPr>
          <p:cNvPr id="5" name="Рисунок 4" descr="C:\Users\User\Downloads\Бариленко Основы.jpg"/>
          <p:cNvPicPr/>
          <p:nvPr/>
        </p:nvPicPr>
        <p:blipFill>
          <a:blip r:embed="rId3" cstate="print"/>
          <a:srcRect/>
          <a:stretch>
            <a:fillRect/>
          </a:stretch>
        </p:blipFill>
        <p:spPr bwMode="auto">
          <a:xfrm>
            <a:off x="500034" y="285728"/>
            <a:ext cx="1714512" cy="2786082"/>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785918" y="214290"/>
            <a:ext cx="7072362" cy="6643710"/>
          </a:xfrm>
        </p:spPr>
        <p:txBody>
          <a:bodyPr>
            <a:normAutofit fontScale="92500" lnSpcReduction="10000"/>
          </a:bodyPr>
          <a:lstStyle/>
          <a:p>
            <a:pPr algn="just">
              <a:buNone/>
            </a:pPr>
            <a:r>
              <a:rPr lang="ru-RU" sz="2000" b="1" i="1" dirty="0" smtClean="0">
                <a:latin typeface="Times New Roman" pitchFamily="18" charset="0"/>
                <a:cs typeface="Times New Roman" pitchFamily="18" charset="0"/>
              </a:rPr>
              <a:t>         Воронин, В.П. </a:t>
            </a:r>
            <a:r>
              <a:rPr lang="ru-RU" sz="2000" dirty="0" smtClean="0">
                <a:latin typeface="Times New Roman" pitchFamily="18" charset="0"/>
                <a:cs typeface="Times New Roman" pitchFamily="18" charset="0"/>
              </a:rPr>
              <a:t>Учет ценных бумаг: учебное пособие [Текст] / В.П. Воронина, Н.Г. Сапожникова, Л.А. Яконенко. – М. : КНОРУС, 2013. – 326 с. – (Бакалавриат).</a:t>
            </a:r>
          </a:p>
          <a:p>
            <a:pPr algn="just">
              <a:buNone/>
            </a:pPr>
            <a:r>
              <a:rPr lang="ru-RU" sz="2000" dirty="0" smtClean="0">
                <a:latin typeface="Times New Roman" pitchFamily="18" charset="0"/>
                <a:cs typeface="Times New Roman" pitchFamily="18" charset="0"/>
              </a:rPr>
              <a:t>         Изложены основы операций с ценными бумагами, порядок отражения соответствующей информации в бухгалтерском, налоговом и внутреннем учете. Предметом рассмотрения являются ценные бумаги и операции, проводимые с ними некредитными организациями, а также новые виды ценных бумаг - складские свидетельства. Особое внимание уделено производным ценным бумагам (деривативам), получающим все большее распространение на фондовом рынке России. Рассматривается порядок отражения в бухгалтерском учете форвардных и фьючерсных сделок, движения опционов. Изложены подходы к организации бухгалтерского учета ценных бумаг на различных этапах их обращения, рассмотрены вопросы организации внутреннего учета профессиональными участниками рынка ценных бумаг и предоставления необходимой отчетности клиентам о результатах проводимых операций с переданными им в управление ценными бумагами. </a:t>
            </a:r>
          </a:p>
          <a:p>
            <a:pPr algn="just">
              <a:buNone/>
            </a:pPr>
            <a:r>
              <a:rPr lang="ru-RU" sz="2000" dirty="0" smtClean="0">
                <a:latin typeface="Times New Roman" pitchFamily="18" charset="0"/>
                <a:cs typeface="Times New Roman" pitchFamily="18" charset="0"/>
              </a:rPr>
              <a:t>         Для студентов, обучающихся по специальностям "Бухгалтерский учет, анализ и аудит", "Финансы и кредит", а также для бухгалтеров, экономистов и руководителей организаций и предприятий.</a:t>
            </a:r>
          </a:p>
          <a:p>
            <a:pPr>
              <a:buNone/>
            </a:pPr>
            <a:endParaRPr lang="ru-RU" sz="2000" dirty="0">
              <a:latin typeface="Times New Roman" pitchFamily="18" charset="0"/>
              <a:cs typeface="Times New Roman" pitchFamily="18" charset="0"/>
            </a:endParaRPr>
          </a:p>
        </p:txBody>
      </p:sp>
      <p:pic>
        <p:nvPicPr>
          <p:cNvPr id="5" name="Рисунок 4" descr="C:\Users\User\Downloads\Воронина.jpg"/>
          <p:cNvPicPr/>
          <p:nvPr/>
        </p:nvPicPr>
        <p:blipFill>
          <a:blip r:embed="rId3" cstate="print"/>
          <a:srcRect/>
          <a:stretch>
            <a:fillRect/>
          </a:stretch>
        </p:blipFill>
        <p:spPr bwMode="auto">
          <a:xfrm>
            <a:off x="428596" y="285728"/>
            <a:ext cx="1571636" cy="250033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571736" y="285728"/>
            <a:ext cx="6215106" cy="6143668"/>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Денежно-кредитная и финансовая система</a:t>
            </a:r>
            <a:r>
              <a:rPr lang="ru-RU" sz="2000" dirty="0" smtClean="0">
                <a:latin typeface="Times New Roman" pitchFamily="18" charset="0"/>
                <a:cs typeface="Times New Roman" pitchFamily="18" charset="0"/>
              </a:rPr>
              <a:t>: учебник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под ред. М.А. Абрамовой, Е.В. Маркиной. – М. : КНОРУС, 2014. – 448 с. – (Бакалавриат).</a:t>
            </a: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Охватывает все разделы и темы учебной дисциплины «Денежно-кредитная и финансовая системы». Формирует у студентов общее представление о денежно-кредитной и финансовой системах, особенностях их исторического развития в России; знакомит студентов с основными научными терминами, создает теоретическую базу для дальнейшего изучения общепрофессиональных и специальных дисциплин финансово-кредитного профиля.</a:t>
            </a: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Для студентов высшего профессионального образования, обучающихся по направлению 080100 «Экономика» (квалификация (степень) «бакалавр»), профиль «Финансы и кредит».</a:t>
            </a:r>
          </a:p>
          <a:p>
            <a:pPr>
              <a:buNone/>
            </a:pPr>
            <a:endParaRPr lang="ru-RU" sz="2000" dirty="0">
              <a:latin typeface="Times New Roman" pitchFamily="18" charset="0"/>
              <a:cs typeface="Times New Roman" pitchFamily="18" charset="0"/>
            </a:endParaRPr>
          </a:p>
        </p:txBody>
      </p:sp>
      <p:pic>
        <p:nvPicPr>
          <p:cNvPr id="7" name="Рисунок 6" descr="C:\Users\User\Downloads\денежно.jpg"/>
          <p:cNvPicPr/>
          <p:nvPr/>
        </p:nvPicPr>
        <p:blipFill>
          <a:blip r:embed="rId3"/>
          <a:srcRect/>
          <a:stretch>
            <a:fillRect/>
          </a:stretch>
        </p:blipFill>
        <p:spPr bwMode="auto">
          <a:xfrm>
            <a:off x="857224" y="285728"/>
            <a:ext cx="1785950" cy="285752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000232" y="214290"/>
            <a:ext cx="6858048" cy="6286544"/>
          </a:xfrm>
        </p:spPr>
        <p:txBody>
          <a:bodyPr>
            <a:normAutofit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Ермаков, С.Л. </a:t>
            </a:r>
            <a:r>
              <a:rPr lang="ru-RU" sz="2000" dirty="0" smtClean="0">
                <a:latin typeface="Times New Roman" pitchFamily="18" charset="0"/>
                <a:cs typeface="Times New Roman" pitchFamily="18" charset="0"/>
              </a:rPr>
              <a:t>Экономика: учебное пособие [Текст] / С.Л. Ермаков, С.В. Устинов, Ю.Н. Юденков. – М. : КНОРУС, 2013. – 272 с. – (Бакалавриат).</a:t>
            </a:r>
          </a:p>
          <a:p>
            <a:pPr algn="just">
              <a:buNone/>
            </a:pPr>
            <a:r>
              <a:rPr lang="ru-RU" sz="2000" dirty="0" smtClean="0">
                <a:latin typeface="Times New Roman" pitchFamily="18" charset="0"/>
                <a:cs typeface="Times New Roman" pitchFamily="18" charset="0"/>
              </a:rPr>
              <a:t>         Изучение курса "Экономика" строится на последовательных этапах становления развития экономических учений от Античности до современных теорий. Раскрываются положения различных теорий и школ (классическая, кейнсианская, неоклассическая, монетаризм, институционализм). В курсе рассмотрены предмет, методы и этапы развития экономической науки и практики; структура экономических отношений в обществе и функционирование рынка; основные проблемы макроэкономики. Наряду с теоретическим материалом к каждой теме даются контрольные вопросы, проверочные задания, тесты.</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обучающихся по неэкономическим направлениям.</a:t>
            </a:r>
          </a:p>
          <a:p>
            <a:pPr algn="just">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5" name="Рисунок 4" descr="C:\Users\User\Downloads\Ермаков.jpg"/>
          <p:cNvPicPr/>
          <p:nvPr/>
        </p:nvPicPr>
        <p:blipFill>
          <a:blip r:embed="rId3"/>
          <a:srcRect/>
          <a:stretch>
            <a:fillRect/>
          </a:stretch>
        </p:blipFill>
        <p:spPr bwMode="auto">
          <a:xfrm>
            <a:off x="500034" y="285728"/>
            <a:ext cx="1714512" cy="2786082"/>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857356" y="285728"/>
            <a:ext cx="7000924" cy="6357982"/>
          </a:xfrm>
        </p:spPr>
        <p:txBody>
          <a:bodyPr>
            <a:normAutofit fontScale="92500" lnSpcReduction="20000"/>
          </a:bodyPr>
          <a:lstStyle/>
          <a:p>
            <a:pPr algn="just">
              <a:buNone/>
            </a:pPr>
            <a:r>
              <a:rPr lang="ru-RU" sz="2000" b="1" i="1" dirty="0" smtClean="0">
                <a:latin typeface="Times New Roman" pitchFamily="18" charset="0"/>
                <a:cs typeface="Times New Roman" pitchFamily="18" charset="0"/>
              </a:rPr>
              <a:t>         Ивасенко, А.Г. </a:t>
            </a:r>
            <a:r>
              <a:rPr lang="ru-RU" sz="2000" dirty="0" smtClean="0">
                <a:latin typeface="Times New Roman" pitchFamily="18" charset="0"/>
                <a:cs typeface="Times New Roman" pitchFamily="18" charset="0"/>
              </a:rPr>
              <a:t>Микроэкономика: учебное пособие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А.Г. Ивасенко, Я.И. Никонова. – М. : КНОРУС, 2014. – 448 с. – (Бакалавриат).</a:t>
            </a:r>
          </a:p>
          <a:p>
            <a:pPr algn="just">
              <a:buNone/>
            </a:pPr>
            <a:r>
              <a:rPr lang="ru-RU" sz="2000" dirty="0" smtClean="0">
                <a:latin typeface="Times New Roman" pitchFamily="18" charset="0"/>
                <a:cs typeface="Times New Roman" pitchFamily="18" charset="0"/>
              </a:rPr>
              <a:t>         Изложены основные проблемы современной микроэкономики как составной части курса экономической теории: общая характеристика рыночного механизма; теория спроса и потребительского поведения; производство, издержки производства и конкурентное предложение; рыночные структуры; совершенная и несовершенная конкуренция; рынки факторов производства, общее экономическое равновесие; эффективность и экономика благосостояния, выбор в условиях неопределенности, фиаско рынка в случае экстерналий, общественных благ и асимметрии информации.</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высших учебных заведении, обучающихся по направлениям "Экономика", "Менеджмент", "Финансы и кредит", "Государственное и муниципальное управление", "Бизнес-информатика" и другим экономическим направлениям и профилям подготовки бакалавров, а также для практических работников, интересующихся проблемами экономической теории на микроуровне.</a:t>
            </a:r>
            <a:endParaRPr lang="ru-RU" sz="2000" dirty="0">
              <a:latin typeface="Times New Roman" pitchFamily="18" charset="0"/>
              <a:cs typeface="Times New Roman" pitchFamily="18" charset="0"/>
            </a:endParaRPr>
          </a:p>
        </p:txBody>
      </p:sp>
      <p:pic>
        <p:nvPicPr>
          <p:cNvPr id="5" name="Рисунок 4" descr="C:\Users\User\Downloads\микроэкон..jpg"/>
          <p:cNvPicPr/>
          <p:nvPr/>
        </p:nvPicPr>
        <p:blipFill>
          <a:blip r:embed="rId3"/>
          <a:srcRect l="17241" r="15631"/>
          <a:stretch>
            <a:fillRect/>
          </a:stretch>
        </p:blipFill>
        <p:spPr bwMode="auto">
          <a:xfrm>
            <a:off x="357158" y="357166"/>
            <a:ext cx="1714512" cy="2643206"/>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857356" y="214290"/>
            <a:ext cx="7000924" cy="6643710"/>
          </a:xfrm>
        </p:spPr>
        <p:txBody>
          <a:bodyPr>
            <a:normAutofit fontScale="92500" lnSpcReduction="2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Ковалёв, С.В. </a:t>
            </a:r>
            <a:r>
              <a:rPr lang="ru-RU" sz="2000" dirty="0" smtClean="0">
                <a:latin typeface="Times New Roman" pitchFamily="18" charset="0"/>
                <a:cs typeface="Times New Roman" pitchFamily="18" charset="0"/>
              </a:rPr>
              <a:t>Экономическая математика: учебное пособие [Текст] / С.В. Ковалёв. – М. : КНОРУС, 2013. – 248 с.</a:t>
            </a:r>
          </a:p>
          <a:p>
            <a:pPr algn="just">
              <a:buNone/>
            </a:pPr>
            <a:r>
              <a:rPr lang="ru-RU" sz="2000" dirty="0" smtClean="0">
                <a:latin typeface="Times New Roman" pitchFamily="18" charset="0"/>
                <a:cs typeface="Times New Roman" pitchFamily="18" charset="0"/>
              </a:rPr>
              <a:t>         Приведены сведения, отвечающие базовым курсам экономики "Экономическая теория", "Экономика", "Экономический анализ", "Управление производством", "Экономика предприятия", "Практический маркетинг" и другим дисциплинам. Даны тематические ситуационные задачи и подходы к их решению, а также задачи и контрольные задания для самостоятельной или контрольной работы в аудитории.</a:t>
            </a:r>
          </a:p>
          <a:p>
            <a:pPr algn="just">
              <a:buNone/>
            </a:pPr>
            <a:r>
              <a:rPr lang="ru-RU" sz="2000" dirty="0" smtClean="0">
                <a:latin typeface="Times New Roman" pitchFamily="18" charset="0"/>
                <a:cs typeface="Times New Roman" pitchFamily="18" charset="0"/>
              </a:rPr>
              <a:t>         Пособие составлено в виде примеров применения расчетно-математического аппарата для решения задач профессиональной деятельности, принятия решений в области маркетинга, управления производством, исследования потребительского поведения и спроса, неоклассической теории издержек производства (трансформационных затрат), теории прибыли. Проводится анализ теорий предприятия, альтернативных теорий фирмы в трактовке неоклассической микроэкономики и определяются современные подходы к анализу затрат и результативности деятельности предприятия, управлению инвестициями и решению других задач практического предметного приложения экономической математики.</a:t>
            </a:r>
          </a:p>
          <a:p>
            <a:pPr algn="just">
              <a:buNone/>
            </a:pPr>
            <a:r>
              <a:rPr lang="ru-RU" sz="2000" dirty="0" smtClean="0">
                <a:latin typeface="Times New Roman" pitchFamily="18" charset="0"/>
                <a:cs typeface="Times New Roman" pitchFamily="18" charset="0"/>
              </a:rPr>
              <a:t>         Для студентов бакалавриата, магистрантов экономических специальностей вузов, а также преподавателей, аспирантов и лиц, занимающихся самообразованием или углубленно изучающих экономику на курсах МВА.</a:t>
            </a:r>
            <a:endParaRPr lang="ru-RU" sz="2000" dirty="0">
              <a:latin typeface="Times New Roman" pitchFamily="18" charset="0"/>
              <a:cs typeface="Times New Roman" pitchFamily="18" charset="0"/>
            </a:endParaRPr>
          </a:p>
        </p:txBody>
      </p:sp>
      <p:pic>
        <p:nvPicPr>
          <p:cNvPr id="5" name="Рисунок 4" descr="C:\Users\User\Downloads\Ковалёв.jpg"/>
          <p:cNvPicPr/>
          <p:nvPr/>
        </p:nvPicPr>
        <p:blipFill>
          <a:blip r:embed="rId3"/>
          <a:srcRect/>
          <a:stretch>
            <a:fillRect/>
          </a:stretch>
        </p:blipFill>
        <p:spPr bwMode="auto">
          <a:xfrm>
            <a:off x="357158" y="285728"/>
            <a:ext cx="1785950" cy="2786082"/>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214546" y="642918"/>
            <a:ext cx="6572296" cy="4000528"/>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Коноплянник, Т.М.  </a:t>
            </a:r>
            <a:r>
              <a:rPr lang="ru-RU" sz="2000" dirty="0" smtClean="0">
                <a:latin typeface="Times New Roman" pitchFamily="18" charset="0"/>
                <a:cs typeface="Times New Roman" pitchFamily="18" charset="0"/>
              </a:rPr>
              <a:t>Основы аудита: учебное пособие [Текст] / Т.М. Коноплянник, Н.А. Мухарева. – М. : КНОРУС, 2012. – 320 с. – (Бакалавриат). </a:t>
            </a:r>
          </a:p>
          <a:p>
            <a:pPr algn="just">
              <a:buNone/>
            </a:pPr>
            <a:r>
              <a:rPr lang="ru-RU" sz="2000" dirty="0" smtClean="0">
                <a:latin typeface="Times New Roman" pitchFamily="18" charset="0"/>
                <a:cs typeface="Times New Roman" pitchFamily="18" charset="0"/>
              </a:rPr>
              <a:t>         Раскрываются общие методические и организационные вопросы аудиторской деятельности, рассматриваются виды аудиторских услуг, методы и приемы работы аудиторов, практические вопросы аудирования отдельных хозяйственных операций.</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работников экономических и бухгалтерских служб.</a:t>
            </a:r>
            <a:endParaRPr lang="ru-RU" sz="2000" dirty="0">
              <a:latin typeface="Times New Roman" pitchFamily="18" charset="0"/>
              <a:cs typeface="Times New Roman" pitchFamily="18" charset="0"/>
            </a:endParaRPr>
          </a:p>
        </p:txBody>
      </p:sp>
      <p:pic>
        <p:nvPicPr>
          <p:cNvPr id="5" name="Рисунок 4" descr="C:\Users\User\Downloads\Коноплянник.jpg"/>
          <p:cNvPicPr/>
          <p:nvPr/>
        </p:nvPicPr>
        <p:blipFill>
          <a:blip r:embed="rId3" cstate="print"/>
          <a:srcRect/>
          <a:stretch>
            <a:fillRect/>
          </a:stretch>
        </p:blipFill>
        <p:spPr bwMode="auto">
          <a:xfrm>
            <a:off x="500034" y="500042"/>
            <a:ext cx="1785950" cy="285752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500166" y="214290"/>
            <a:ext cx="7358114" cy="6643710"/>
          </a:xfrm>
        </p:spPr>
        <p:txBody>
          <a:bodyPr>
            <a:normAutofit fontScale="85000" lnSpcReduction="20000"/>
          </a:bodyPr>
          <a:lstStyle/>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Круглова</a:t>
            </a:r>
            <a:r>
              <a:rPr lang="ru-RU" sz="2000" b="1" i="1" dirty="0" smtClean="0">
                <a:latin typeface="Times New Roman" pitchFamily="18" charset="0"/>
                <a:cs typeface="Times New Roman" pitchFamily="18" charset="0"/>
              </a:rPr>
              <a:t>, Н.Ю. </a:t>
            </a:r>
            <a:r>
              <a:rPr lang="ru-RU" sz="2000" dirty="0" smtClean="0">
                <a:latin typeface="Times New Roman" pitchFamily="18" charset="0"/>
                <a:cs typeface="Times New Roman" pitchFamily="18" charset="0"/>
              </a:rPr>
              <a:t>Основы бизнеса (предпринимательства): </a:t>
            </a:r>
            <a:r>
              <a:rPr lang="ru-RU" sz="2000" dirty="0" smtClean="0">
                <a:latin typeface="Times New Roman" pitchFamily="18" charset="0"/>
                <a:cs typeface="Times New Roman" pitchFamily="18" charset="0"/>
              </a:rPr>
              <a:t>учебник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Н.Ю. Круглова. – 2-е изд., перераб. и доп. – М. : КНОРУС, 2013. – 440 с. – (Бакалавриат).</a:t>
            </a:r>
          </a:p>
          <a:p>
            <a:pPr algn="just">
              <a:buNone/>
            </a:pPr>
            <a:r>
              <a:rPr lang="ru-RU" sz="2000" dirty="0" smtClean="0">
                <a:latin typeface="Times New Roman" pitchFamily="18" charset="0"/>
                <a:cs typeface="Times New Roman" pitchFamily="18" charset="0"/>
              </a:rPr>
              <a:t>          Рассматривается система современного бизнеса как коммерческой деятельности, непосредственно направленной на получение прибыли. Охарактеризованы организационно-правовые формы предпринимательства, в том числе новые формы предпринимательства без образования юридического лица. Показана роль конкуренции в системе бизнеса: влияние факторов конкуренции на параметры состояния конкурентной среды на товарном рынке, а также защита конкуренции на рынке финансовых услуг. Даются примеры проведения анализа и оценки состояния конкурентной среды на рынке. Большое внимание уделяется договорному режиму коммерческой деятельности, а также реализации товаров и торговому обороту производственных активов предприятия. Сопоставляются традиционная и новая системы взаимоотношений предприятий с поставщиками. Рассматриваются правоотношения, складывающиеся в различных ситуациях между покупателем и продавцом, по оплате товара, его страхованию и сохранению прав собственности, а также правоотношения, касающиеся различных условий поставки. Текстовый материал сопровождается поясняющими таблицами, рисунками, схемами. При написании учебника использовалась справочно-правовая система "Консультант Плюс". </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и специалитета, обучающихся по экономико-правовым и экономическим направлениям, аспирантов и преподавателей вузов. Книга будет полезна предпринимателям, руководителям предприятий, менеджерам и функциональным специалистам. </a:t>
            </a:r>
          </a:p>
          <a:p>
            <a:pPr>
              <a:buNone/>
            </a:pPr>
            <a:endParaRPr lang="ru-RU" sz="2000" dirty="0">
              <a:latin typeface="Times New Roman" pitchFamily="18" charset="0"/>
              <a:cs typeface="Times New Roman" pitchFamily="18" charset="0"/>
            </a:endParaRPr>
          </a:p>
        </p:txBody>
      </p:sp>
      <p:pic>
        <p:nvPicPr>
          <p:cNvPr id="5" name="Рисунок 4" descr="C:\Users\User\Downloads\основы бизнеса.jpg"/>
          <p:cNvPicPr/>
          <p:nvPr/>
        </p:nvPicPr>
        <p:blipFill>
          <a:blip r:embed="rId3" cstate="print"/>
          <a:srcRect/>
          <a:stretch>
            <a:fillRect/>
          </a:stretch>
        </p:blipFill>
        <p:spPr bwMode="auto">
          <a:xfrm>
            <a:off x="214282" y="214290"/>
            <a:ext cx="1571636" cy="250033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857356" y="285728"/>
            <a:ext cx="7000924" cy="6572272"/>
          </a:xfrm>
        </p:spPr>
        <p:txBody>
          <a:bodyPr>
            <a:normAutofit fontScale="92500" lnSpcReduction="2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Круглова, Н.Ю.</a:t>
            </a:r>
            <a:r>
              <a:rPr lang="ru-RU" sz="2000" dirty="0" smtClean="0">
                <a:latin typeface="Times New Roman" pitchFamily="18" charset="0"/>
                <a:cs typeface="Times New Roman" pitchFamily="18" charset="0"/>
              </a:rPr>
              <a:t> Антикризисное управление: учебное пособие [Текст] / Н.Ю. Круглова. – 3-е изд., перераб. и доп. – М. : КНОРУС, 2013. – 400 с. – (Бакалавриат). </a:t>
            </a:r>
          </a:p>
          <a:p>
            <a:pPr algn="just">
              <a:buNone/>
            </a:pPr>
            <a:r>
              <a:rPr lang="ru-RU" sz="2000" dirty="0" smtClean="0">
                <a:latin typeface="Times New Roman" pitchFamily="18" charset="0"/>
                <a:cs typeface="Times New Roman" pitchFamily="18" charset="0"/>
              </a:rPr>
              <a:t>          Подробно рассматривается механизм антикризисного управления и определены необходимые условия его эффективности. Дана характеристика типов антикризисного управления (раннего и опережающего антикризисного управления, антикризисного управления в период несостоятельности и в период банкротства организации), и для каждого типа показано сочетание функций регулярного и антикризисного управления. Теоретические вопросы диагностики финансового состояния организаций сопровождаются примерами расчета финансовых коэффициентов и комментариями к полученным результатам. Большое внимание уделяется детальному рассмотрению различных вариантов предупреждения возможности возникновения кризисной ситуации в организации.</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обучающихся по экономическим, управленческим направлениям, магистрантов, аспирантов и преподавателей вузов. Книга будет полезна предпринимателям, руководителям предприятий всех организационно-провавых форм, менеджером и функциональным специалистам.</a:t>
            </a:r>
          </a:p>
          <a:p>
            <a:pPr>
              <a:buNone/>
            </a:pPr>
            <a:endParaRPr lang="ru-RU" sz="2000" dirty="0">
              <a:latin typeface="Times New Roman" pitchFamily="18" charset="0"/>
              <a:cs typeface="Times New Roman" pitchFamily="18" charset="0"/>
            </a:endParaRPr>
          </a:p>
        </p:txBody>
      </p:sp>
      <p:pic>
        <p:nvPicPr>
          <p:cNvPr id="5" name="Рисунок 4" descr="C:\Users\User\Downloads\Круглова.jpg"/>
          <p:cNvPicPr/>
          <p:nvPr/>
        </p:nvPicPr>
        <p:blipFill>
          <a:blip r:embed="rId3"/>
          <a:srcRect l="19222" r="16631"/>
          <a:stretch>
            <a:fillRect/>
          </a:stretch>
        </p:blipFill>
        <p:spPr bwMode="auto">
          <a:xfrm>
            <a:off x="357158" y="357166"/>
            <a:ext cx="1714512" cy="2714644"/>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928794" y="357166"/>
            <a:ext cx="7000924" cy="6215106"/>
          </a:xfrm>
        </p:spPr>
        <p:txBody>
          <a:bodyPr>
            <a:normAutofit fontScale="92500" lnSpcReduction="10000"/>
          </a:bodyPr>
          <a:lstStyle/>
          <a:p>
            <a:pPr algn="just">
              <a:buNone/>
            </a:pPr>
            <a:r>
              <a:rPr lang="ru-RU" sz="2000" b="1" i="1" dirty="0" smtClean="0">
                <a:latin typeface="Times New Roman" pitchFamily="18" charset="0"/>
                <a:cs typeface="Times New Roman" pitchFamily="18" charset="0"/>
              </a:rPr>
              <a:t>         Мировая экономика и международные экономические отношения</a:t>
            </a:r>
            <a:r>
              <a:rPr lang="ru-RU" sz="2000" dirty="0" smtClean="0">
                <a:latin typeface="Times New Roman" pitchFamily="18" charset="0"/>
                <a:cs typeface="Times New Roman" pitchFamily="18" charset="0"/>
              </a:rPr>
              <a:t>: учебное пособие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 коллектив авторов; под ред. Л.С. Шаховской. – М. : КНОРУС, 2013. – 256 с. – (Бакалавриат). </a:t>
            </a:r>
          </a:p>
          <a:p>
            <a:pPr algn="just">
              <a:buNone/>
            </a:pPr>
            <a:r>
              <a:rPr lang="ru-RU" sz="2000" dirty="0" smtClean="0">
                <a:latin typeface="Times New Roman" pitchFamily="18" charset="0"/>
                <a:cs typeface="Times New Roman" pitchFamily="18" charset="0"/>
              </a:rPr>
              <a:t>         Раскрываются теоретические основы функционирования современного мирового хозяйства и рассматриваются ключевые проблемы его функционирования. Теоретический материал дополнен статистическими и историческими справками, таблицами и рисунками. К каждой главе предлагаются практические и интерактивные задания, включающие в себя тесты, задачи, деловые игры, кейс-стади. Материалы пособия отличает полнота изложения, наличие внутренней логики и структурированность подачи.</a:t>
            </a:r>
          </a:p>
          <a:p>
            <a:pPr algn="just">
              <a:buNone/>
            </a:pPr>
            <a:r>
              <a:rPr lang="ru-RU" sz="2000" dirty="0" smtClean="0">
                <a:latin typeface="Times New Roman" pitchFamily="18" charset="0"/>
                <a:cs typeface="Times New Roman" pitchFamily="18" charset="0"/>
              </a:rPr>
              <a:t>        Для студентов, обучающихся по экономическим специальностям и направлениям (особенно при заочной и сокращенной формах обучения), а также для магистрантов, аспирантов и преподавателей. Может быть использовано в качестве дополнительного материала к таким дисциплинам, как "Международные валютно-кредитные отношения", "Международный менеджмент", "Организация и управление на зарубежных предприятиях".</a:t>
            </a:r>
          </a:p>
          <a:p>
            <a:pPr>
              <a:buNone/>
            </a:pPr>
            <a:endParaRPr lang="ru-RU" sz="2000" dirty="0">
              <a:latin typeface="Times New Roman" pitchFamily="18" charset="0"/>
              <a:cs typeface="Times New Roman" pitchFamily="18" charset="0"/>
            </a:endParaRPr>
          </a:p>
        </p:txBody>
      </p:sp>
      <p:pic>
        <p:nvPicPr>
          <p:cNvPr id="5" name="Рисунок 4" descr="C:\Users\User\Downloads\мировая эк..jpg"/>
          <p:cNvPicPr/>
          <p:nvPr/>
        </p:nvPicPr>
        <p:blipFill>
          <a:blip r:embed="rId3"/>
          <a:srcRect/>
          <a:stretch>
            <a:fillRect/>
          </a:stretch>
        </p:blipFill>
        <p:spPr bwMode="auto">
          <a:xfrm>
            <a:off x="357158" y="357166"/>
            <a:ext cx="1857388" cy="2643206"/>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листопад 3.jpg"/>
          <p:cNvPicPr>
            <a:picLocks noChangeAspect="1" noChangeArrowheads="1"/>
          </p:cNvPicPr>
          <p:nvPr/>
        </p:nvPicPr>
        <p:blipFill>
          <a:blip r:embed="rId2">
            <a:lum bright="20000"/>
          </a:blip>
          <a:srcRect/>
          <a:stretch>
            <a:fillRect/>
          </a:stretch>
        </p:blipFill>
        <p:spPr bwMode="auto">
          <a:xfrm>
            <a:off x="0" y="0"/>
            <a:ext cx="9217741" cy="6858000"/>
          </a:xfrm>
          <a:prstGeom prst="rect">
            <a:avLst/>
          </a:prstGeom>
          <a:solidFill>
            <a:srgbClr val="FFC000"/>
          </a:solidFill>
          <a:effectLst>
            <a:glow rad="228600">
              <a:schemeClr val="accent6">
                <a:satMod val="175000"/>
                <a:alpha val="40000"/>
              </a:schemeClr>
            </a:glow>
          </a:effectLst>
        </p:spPr>
      </p:pic>
      <p:sp>
        <p:nvSpPr>
          <p:cNvPr id="3" name="Содержимое 2"/>
          <p:cNvSpPr>
            <a:spLocks noGrp="1"/>
          </p:cNvSpPr>
          <p:nvPr>
            <p:ph idx="1"/>
          </p:nvPr>
        </p:nvSpPr>
        <p:spPr>
          <a:xfrm>
            <a:off x="2071670" y="357166"/>
            <a:ext cx="6615130" cy="6286544"/>
          </a:xfrm>
        </p:spPr>
        <p:txBody>
          <a:bodyPr>
            <a:normAutofit lnSpcReduction="10000"/>
          </a:bodyPr>
          <a:lstStyle/>
          <a:p>
            <a:pPr algn="just">
              <a:buNone/>
            </a:pPr>
            <a:r>
              <a:rPr lang="ru-RU" sz="20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В рубрике «Новые поступления в библиотечный фонд» мы знакомим пользователей с новыми поступлениями литературы в фонд библиотеки.  Вашему вниманию предлагаем учебную литературу  для студентов высшего профессионального образования, обучающихся по различным  направлениям.  О каждой новинке вы получите всю необходимую информацию: внешний вид издания, полное библиографическое описание, подробную аннотацию. Списки обновляются регулярно по мере поступления новых книг.</a:t>
            </a:r>
          </a:p>
          <a:p>
            <a:pPr algn="just">
              <a:buNone/>
            </a:pPr>
            <a:r>
              <a:rPr lang="ru-RU" sz="2400" b="1" i="1" dirty="0" smtClean="0">
                <a:latin typeface="Times New Roman" pitchFamily="18" charset="0"/>
                <a:cs typeface="Times New Roman" pitchFamily="18" charset="0"/>
              </a:rPr>
              <a:t>         Надеемся, эти книги будет полезна как студентам, так и предпринимателям, руководителям предприятий, менеджерам, функциональным специалистам и широкому кругу читателям. </a:t>
            </a:r>
            <a:endParaRPr lang="ru-RU" sz="2400" b="1" i="1" dirty="0">
              <a:latin typeface="Times New Roman" pitchFamily="18" charset="0"/>
              <a:cs typeface="Times New Roman" pitchFamily="18" charset="0"/>
            </a:endParaRPr>
          </a:p>
        </p:txBody>
      </p:sp>
      <p:pic>
        <p:nvPicPr>
          <p:cNvPr id="5" name="Рисунок 4" descr="D:\Ирина\новые книги 2014г\фото\новые пост..jpg"/>
          <p:cNvPicPr/>
          <p:nvPr/>
        </p:nvPicPr>
        <p:blipFill>
          <a:blip r:embed="rId3"/>
          <a:srcRect/>
          <a:stretch>
            <a:fillRect/>
          </a:stretch>
        </p:blipFill>
        <p:spPr bwMode="auto">
          <a:xfrm>
            <a:off x="357158" y="357166"/>
            <a:ext cx="2071702" cy="2071702"/>
          </a:xfrm>
          <a:prstGeom prst="rect">
            <a:avLst/>
          </a:prstGeom>
          <a:noFill/>
          <a:ln w="9525">
            <a:noFill/>
            <a:miter lim="800000"/>
            <a:headEnd/>
            <a:tailEnd/>
          </a:ln>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0"/>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500166" y="357166"/>
            <a:ext cx="7358114" cy="6500834"/>
          </a:xfrm>
        </p:spPr>
        <p:txBody>
          <a:bodyPr>
            <a:normAutofit fontScale="92500" lnSpcReduction="20000"/>
          </a:bodyPr>
          <a:lstStyle/>
          <a:p>
            <a:pPr algn="just">
              <a:buNone/>
            </a:pPr>
            <a:r>
              <a:rPr lang="ru-RU" sz="2000" b="1" i="1" dirty="0" smtClean="0">
                <a:latin typeface="Times New Roman" pitchFamily="18" charset="0"/>
                <a:cs typeface="Times New Roman" pitchFamily="18" charset="0"/>
              </a:rPr>
              <a:t>         Плисецкий, Е.Л. </a:t>
            </a:r>
            <a:r>
              <a:rPr lang="ru-RU" sz="2000" dirty="0" smtClean="0">
                <a:latin typeface="Times New Roman" pitchFamily="18" charset="0"/>
                <a:cs typeface="Times New Roman" pitchFamily="18" charset="0"/>
              </a:rPr>
              <a:t>Региональная экономика: учебное пособие [Текст] / Е.Л. Плисецкий, И.Л. Черкасов. – М. : КНОРУС, 2013. – 272 с. – ( Бакалавриат).</a:t>
            </a:r>
          </a:p>
          <a:p>
            <a:pPr algn="just">
              <a:buNone/>
            </a:pPr>
            <a:r>
              <a:rPr lang="ru-RU" sz="2000" dirty="0" smtClean="0">
                <a:latin typeface="Times New Roman" pitchFamily="18" charset="0"/>
                <a:cs typeface="Times New Roman" pitchFamily="18" charset="0"/>
              </a:rPr>
              <a:t>         Излагаются теоретические основы региональной экономики, особенности ста­новления региональной науки в разные исторические периоды развития экономики страны, отечественный и зарубежный опыт региональной политики. Отмечен вклад ведущих ученых и научных школ в развитие теории науки, ее методов и изучение размещения производительных сил страны. Раскрывается содержание механизма государственного регулирования регионального развития, включающего в себя разработку прогнозов, стратегий и программ социально-экономического развития регионов, финансово-экономические инструменты и меры административного воз­действия. Характеризуются факторы, особенности стратегий и проблемы социально-экономического развития отдельных макрорегионов - федеральных округов России. Значительное внимание уделяется проблеме нового экономического районирования страны как средства реализации долговременной региональной политики.</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магистрантов, аспирантов, а также преподавателей экономических вузов и специалистов-практиков, занимающихся проблемами региональной экономики и политики.</a:t>
            </a:r>
          </a:p>
          <a:p>
            <a:pPr>
              <a:buNone/>
            </a:pPr>
            <a:endParaRPr lang="ru-RU" sz="2000" dirty="0">
              <a:latin typeface="Times New Roman" pitchFamily="18" charset="0"/>
              <a:cs typeface="Times New Roman" pitchFamily="18" charset="0"/>
            </a:endParaRPr>
          </a:p>
        </p:txBody>
      </p:sp>
      <p:pic>
        <p:nvPicPr>
          <p:cNvPr id="5" name="Рисунок 4" descr="C:\Users\User\Downloads\Плисецкий.jpg"/>
          <p:cNvPicPr/>
          <p:nvPr/>
        </p:nvPicPr>
        <p:blipFill>
          <a:blip r:embed="rId3" cstate="print"/>
          <a:srcRect/>
          <a:stretch>
            <a:fillRect/>
          </a:stretch>
        </p:blipFill>
        <p:spPr bwMode="auto">
          <a:xfrm>
            <a:off x="285720" y="428604"/>
            <a:ext cx="1571636" cy="2643206"/>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071670" y="428604"/>
            <a:ext cx="6786610" cy="5572164"/>
          </a:xfrm>
        </p:spPr>
        <p:txBody>
          <a:bodyPr>
            <a:normAutofit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Симкина, Л.Г. </a:t>
            </a:r>
            <a:r>
              <a:rPr lang="ru-RU" sz="2000" dirty="0" smtClean="0">
                <a:latin typeface="Times New Roman" pitchFamily="18" charset="0"/>
                <a:cs typeface="Times New Roman" pitchFamily="18" charset="0"/>
              </a:rPr>
              <a:t>Микроэкономика: учебное пособие [Текст] / Л.Г. Симкина. – 2-е изд., стер. – М. : КНОРУС, 2013. – 360 с. – (Бакалавриат).</a:t>
            </a:r>
          </a:p>
          <a:p>
            <a:pPr algn="just">
              <a:buNone/>
            </a:pPr>
            <a:r>
              <a:rPr lang="ru-RU" sz="2000" dirty="0" smtClean="0">
                <a:latin typeface="Times New Roman" pitchFamily="18" charset="0"/>
                <a:cs typeface="Times New Roman" pitchFamily="18" charset="0"/>
              </a:rPr>
              <a:t>         Содержит полный курс микроэкономики. Рассмотрены предмет экономической теории и ее функций, основные проблемы экономики, методология и методы экономического анализа. Дана характеристика современной смешанной экономике. Особое внимание уделено функционированию рынка ресурсов и распределению доходов, включая персональное распределение, неравенство и бедность.</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обучающихся по направлениям «Экономика» и «Менеджмент», а также прочим направления и группы 080000 «Экономика и управление».</a:t>
            </a:r>
            <a:endParaRPr lang="ru-RU" sz="2000" dirty="0">
              <a:latin typeface="Times New Roman" pitchFamily="18" charset="0"/>
              <a:cs typeface="Times New Roman" pitchFamily="18" charset="0"/>
            </a:endParaRPr>
          </a:p>
        </p:txBody>
      </p:sp>
      <p:pic>
        <p:nvPicPr>
          <p:cNvPr id="5" name="Рисунок 4" descr="C:\Users\User\Downloads\микро.jpg"/>
          <p:cNvPicPr/>
          <p:nvPr/>
        </p:nvPicPr>
        <p:blipFill>
          <a:blip r:embed="rId3"/>
          <a:srcRect/>
          <a:stretch>
            <a:fillRect/>
          </a:stretch>
        </p:blipFill>
        <p:spPr bwMode="auto">
          <a:xfrm>
            <a:off x="428596" y="428604"/>
            <a:ext cx="1785950" cy="2714644"/>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285984" y="357166"/>
            <a:ext cx="6400816" cy="5643602"/>
          </a:xfrm>
        </p:spPr>
        <p:txBody>
          <a:bodyPr>
            <a:normAutofit/>
          </a:bodyPr>
          <a:lstStyle/>
          <a:p>
            <a:pPr algn="just">
              <a:buNone/>
            </a:pPr>
            <a:r>
              <a:rPr lang="ru-RU" sz="2000" b="1" i="1" dirty="0" smtClean="0">
                <a:latin typeface="Times New Roman" pitchFamily="18" charset="0"/>
                <a:cs typeface="Times New Roman" pitchFamily="18" charset="0"/>
              </a:rPr>
              <a:t>         Современная экономика</a:t>
            </a:r>
            <a:r>
              <a:rPr lang="ru-RU" sz="2000" dirty="0" smtClean="0">
                <a:latin typeface="Times New Roman" pitchFamily="18" charset="0"/>
                <a:cs typeface="Times New Roman" pitchFamily="18" charset="0"/>
              </a:rPr>
              <a:t>: учебное пособие [Текст] / коллектив авторов; под ред. О.Ю. Мимедова. – 2-е изд., стер. – М. : КНОРУС,2013. – 320 с. – (Бакалавриат).</a:t>
            </a:r>
          </a:p>
          <a:p>
            <a:pPr algn="just">
              <a:buNone/>
            </a:pPr>
            <a:r>
              <a:rPr lang="ru-RU" sz="2000" dirty="0" smtClean="0">
                <a:latin typeface="Times New Roman" pitchFamily="18" charset="0"/>
                <a:cs typeface="Times New Roman" pitchFamily="18" charset="0"/>
              </a:rPr>
              <a:t>         Раскрываются основы, закономерности и проблемы современной экономической системы, различные формы ее организации, достижения и ограничения рыночного механизма производства, необходимость его регулирования в интересах общества. Пособие отражает достижения отечественной и зарубежной экономической мысли, содержит большой графический и иллюстративный материал. </a:t>
            </a:r>
          </a:p>
          <a:p>
            <a:pPr algn="just">
              <a:buNone/>
            </a:pPr>
            <a:r>
              <a:rPr lang="ru-RU" sz="2000" dirty="0" smtClean="0">
                <a:latin typeface="Times New Roman" pitchFamily="18" charset="0"/>
                <a:cs typeface="Times New Roman" pitchFamily="18" charset="0"/>
              </a:rPr>
              <a:t>         Для студентов неэкономических вузов и факультетов. Материал включает обязательные темы нормативного курса. Авторский коллектив стремился обеспечить сочетание строгой научности материала с ясностью его изложения.</a:t>
            </a:r>
            <a:endParaRPr lang="ru-RU" sz="2000" dirty="0">
              <a:latin typeface="Times New Roman" pitchFamily="18" charset="0"/>
              <a:cs typeface="Times New Roman" pitchFamily="18" charset="0"/>
            </a:endParaRPr>
          </a:p>
        </p:txBody>
      </p:sp>
      <p:pic>
        <p:nvPicPr>
          <p:cNvPr id="6" name="Рисунок 5" descr="C:\Users\User\Downloads\современ..jpg"/>
          <p:cNvPicPr/>
          <p:nvPr/>
        </p:nvPicPr>
        <p:blipFill>
          <a:blip r:embed="rId3"/>
          <a:srcRect/>
          <a:stretch>
            <a:fillRect/>
          </a:stretch>
        </p:blipFill>
        <p:spPr bwMode="auto">
          <a:xfrm>
            <a:off x="357158" y="285728"/>
            <a:ext cx="1928826" cy="2928958"/>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428596" y="0"/>
            <a:ext cx="8258204" cy="1417638"/>
          </a:xfrm>
        </p:spPr>
        <p:txBody>
          <a:bodyPr/>
          <a:lstStyle/>
          <a:p>
            <a:r>
              <a:rPr lang="ru-RU" i="1" dirty="0" smtClean="0">
                <a:latin typeface="Times New Roman" pitchFamily="18" charset="0"/>
                <a:cs typeface="Times New Roman" pitchFamily="18" charset="0"/>
              </a:rPr>
              <a:t>Литература по политологии</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071670" y="1214422"/>
            <a:ext cx="6615130" cy="5429288"/>
          </a:xfrm>
        </p:spPr>
        <p:txBody>
          <a:bodyPr>
            <a:normAutofit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Косов, Г.В. </a:t>
            </a:r>
            <a:r>
              <a:rPr lang="ru-RU" sz="2000" dirty="0" smtClean="0">
                <a:latin typeface="Times New Roman" pitchFamily="18" charset="0"/>
                <a:cs typeface="Times New Roman" pitchFamily="18" charset="0"/>
              </a:rPr>
              <a:t>Политология: учебное пособие [Текст] / Г.В. Косов, И.А. Паньшин, Ю.А. Харламов.  – М. : КНОРУС, 2014. – 232 с. – (Бакалавриат).</a:t>
            </a:r>
          </a:p>
          <a:p>
            <a:pPr algn="just">
              <a:buNone/>
            </a:pPr>
            <a:r>
              <a:rPr lang="ru-RU" sz="2000" dirty="0" smtClean="0">
                <a:latin typeface="Times New Roman" pitchFamily="18" charset="0"/>
                <a:cs typeface="Times New Roman" pitchFamily="18" charset="0"/>
              </a:rPr>
              <a:t>         Представляет собой органичное соединение теоретических положений полито­логии и исторического материала, посвященного российской социально-политической деятельности. В основу работы положен анализ и обобщения современной зарубежной и отечественной социологической и политологической литературы и длительный опыт преподавания дисциплины авторами.</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гуманитарных направлений, а также всех интересующихся современными проблемами политической науки.</a:t>
            </a:r>
          </a:p>
          <a:p>
            <a:pPr>
              <a:buNone/>
            </a:pP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pic>
        <p:nvPicPr>
          <p:cNvPr id="5" name="Рисунок 4" descr="C:\Users\User\Downloads\политология.jpg"/>
          <p:cNvPicPr/>
          <p:nvPr/>
        </p:nvPicPr>
        <p:blipFill>
          <a:blip r:embed="rId3"/>
          <a:srcRect/>
          <a:stretch>
            <a:fillRect/>
          </a:stretch>
        </p:blipFill>
        <p:spPr bwMode="auto">
          <a:xfrm>
            <a:off x="428596" y="1285860"/>
            <a:ext cx="1928826" cy="2643206"/>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143108" y="428604"/>
            <a:ext cx="6715172" cy="6143668"/>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Тузиков, А.Р. </a:t>
            </a:r>
            <a:r>
              <a:rPr lang="ru-RU" sz="2000" dirty="0" smtClean="0">
                <a:latin typeface="Times New Roman" pitchFamily="18" charset="0"/>
                <a:cs typeface="Times New Roman" pitchFamily="18" charset="0"/>
              </a:rPr>
              <a:t>Основы геополитики: учебное пособие [Текст] / А.Р. Тузиков. – 2-е изд., стер. – М. : КНОРУС, 2013. – 272 с.</a:t>
            </a:r>
          </a:p>
          <a:p>
            <a:pPr algn="just">
              <a:buNone/>
            </a:pPr>
            <a:r>
              <a:rPr lang="ru-RU" sz="2000" dirty="0" smtClean="0">
                <a:latin typeface="Times New Roman" pitchFamily="18" charset="0"/>
                <a:cs typeface="Times New Roman" pitchFamily="18" charset="0"/>
              </a:rPr>
              <a:t>         Сочетаются исторический и аналитический подходы. Дастся обзор основных классических и современных геополитических взглядов па пространственные характеристики развития государственности и межгосударственных отношений. Особое внимание уделяется формированию и динамике образов мира и стран в сознании политиков и граждан.</a:t>
            </a:r>
          </a:p>
          <a:p>
            <a:pPr algn="just">
              <a:buNone/>
            </a:pPr>
            <a:r>
              <a:rPr lang="ru-RU" sz="2000" dirty="0" smtClean="0">
                <a:latin typeface="Times New Roman" pitchFamily="18" charset="0"/>
                <a:cs typeface="Times New Roman" pitchFamily="18" charset="0"/>
              </a:rPr>
              <a:t>        Приводятся основные документы, имеющие отношение к геополитическим стратегиям России (концепция национальной безопасности, военная доктрина, морская доктрина и т.п.), словарь базовых понятий, информация справочного характера и задания для самоконтроля.</a:t>
            </a:r>
          </a:p>
          <a:p>
            <a:pPr algn="just">
              <a:buNone/>
            </a:pPr>
            <a:r>
              <a:rPr lang="ru-RU" sz="2000" dirty="0" smtClean="0">
                <a:latin typeface="Times New Roman" pitchFamily="18" charset="0"/>
                <a:cs typeface="Times New Roman" pitchFamily="18" charset="0"/>
              </a:rPr>
              <a:t>        Для студентов, аспирантов, преподавателей вузов, слушателей системы послевузовского образования, работников сферы государственного управления, а также для всех, кто изучает проблемы международных отношений, политологии, современной истории и интересуется современной политикой.</a:t>
            </a:r>
          </a:p>
          <a:p>
            <a:pPr>
              <a:buNone/>
            </a:pPr>
            <a:endParaRPr lang="ru-RU" sz="2000" dirty="0">
              <a:latin typeface="Times New Roman" pitchFamily="18" charset="0"/>
              <a:cs typeface="Times New Roman" pitchFamily="18" charset="0"/>
            </a:endParaRPr>
          </a:p>
        </p:txBody>
      </p:sp>
      <p:pic>
        <p:nvPicPr>
          <p:cNvPr id="5" name="Рисунок 4" descr="C:\Users\User\Downloads\тузиков.jpg"/>
          <p:cNvPicPr/>
          <p:nvPr/>
        </p:nvPicPr>
        <p:blipFill>
          <a:blip r:embed="rId3" cstate="print"/>
          <a:srcRect/>
          <a:stretch>
            <a:fillRect/>
          </a:stretch>
        </p:blipFill>
        <p:spPr bwMode="auto">
          <a:xfrm>
            <a:off x="357158" y="357166"/>
            <a:ext cx="1928826" cy="2928958"/>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500034" y="0"/>
            <a:ext cx="8186766" cy="1417638"/>
          </a:xfrm>
        </p:spPr>
        <p:txBody>
          <a:bodyPr/>
          <a:lstStyle/>
          <a:p>
            <a:r>
              <a:rPr lang="ru-RU" i="1" dirty="0" smtClean="0">
                <a:latin typeface="Times New Roman" pitchFamily="18" charset="0"/>
                <a:cs typeface="Times New Roman" pitchFamily="18" charset="0"/>
              </a:rPr>
              <a:t>Юридическая литература</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1857356" y="1142984"/>
            <a:ext cx="6858048" cy="5715016"/>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Буянова, М.О. </a:t>
            </a:r>
            <a:r>
              <a:rPr lang="ru-RU" sz="2000" dirty="0" smtClean="0">
                <a:latin typeface="Times New Roman" pitchFamily="18" charset="0"/>
                <a:cs typeface="Times New Roman" pitchFamily="18" charset="0"/>
              </a:rPr>
              <a:t>Право социального обеспечения: учебное пособие [Текст] / М.О. Буянова, С.И. Кобаева, З.А. Кондратьева. – 4-е изд., перераб. и доп. – М. : КНОРУС, 2013. – 480 с. – (Бакалавриат).</a:t>
            </a:r>
          </a:p>
          <a:p>
            <a:pPr algn="just">
              <a:buNone/>
            </a:pPr>
            <a:r>
              <a:rPr lang="ru-RU" sz="2000" dirty="0" smtClean="0">
                <a:latin typeface="Times New Roman" pitchFamily="18" charset="0"/>
                <a:cs typeface="Times New Roman" pitchFamily="18" charset="0"/>
              </a:rPr>
              <a:t>          Содержит основные вопросы учебной программы курса «Право социального обеспечения». На основе новейшего законодательства, учтенного по состоянию на 1 сентября 2012 г., раскрываются проблемы общей и особенной частей этой отрасли права. В приложении приведены основные нормативные акты по институтам, что делает изучение дисциплины более удобным. </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Подготовлено при информационной поддержке программы «Консультант Плюс».</a:t>
            </a:r>
          </a:p>
          <a:p>
            <a:pPr algn="just">
              <a:buNone/>
            </a:pPr>
            <a:r>
              <a:rPr lang="ru-RU" sz="2000" dirty="0" smtClean="0">
                <a:latin typeface="Times New Roman" pitchFamily="18" charset="0"/>
                <a:cs typeface="Times New Roman" pitchFamily="18" charset="0"/>
              </a:rPr>
              <a:t>          Для студентов бакалавриата, магистратуры и аспирантуры высших учебных заведений, обучающихся по специальности «Правоведение».</a:t>
            </a:r>
          </a:p>
          <a:p>
            <a:pPr algn="just">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6" name="Рисунок 5" descr="C:\Users\User\Downloads\Буянова.jpg"/>
          <p:cNvPicPr/>
          <p:nvPr/>
        </p:nvPicPr>
        <p:blipFill>
          <a:blip r:embed="rId3"/>
          <a:srcRect/>
          <a:stretch>
            <a:fillRect/>
          </a:stretch>
        </p:blipFill>
        <p:spPr bwMode="auto">
          <a:xfrm>
            <a:off x="357158" y="1142984"/>
            <a:ext cx="1714512" cy="2643206"/>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000232" y="428604"/>
            <a:ext cx="6686568" cy="6072230"/>
          </a:xfrm>
        </p:spPr>
        <p:txBody>
          <a:bodyPr>
            <a:normAutofit/>
          </a:bodyPr>
          <a:lstStyle/>
          <a:p>
            <a:pPr algn="just">
              <a:buNone/>
            </a:pPr>
            <a:r>
              <a:rPr lang="ru-RU" sz="2000" b="1" i="1" dirty="0" smtClean="0">
                <a:latin typeface="Times New Roman" pitchFamily="18" charset="0"/>
                <a:cs typeface="Times New Roman" pitchFamily="18" charset="0"/>
              </a:rPr>
              <a:t>         Кулаков, В.А. </a:t>
            </a:r>
            <a:r>
              <a:rPr lang="ru-RU" sz="2000" dirty="0" smtClean="0">
                <a:latin typeface="Times New Roman" pitchFamily="18" charset="0"/>
                <a:cs typeface="Times New Roman" pitchFamily="18" charset="0"/>
              </a:rPr>
              <a:t>Теория государства и права: учебник [Текст] / В.А. Кулаков. – М. : КНОРУС, 2014. – 384 с. – (Бакалавриат).</a:t>
            </a:r>
          </a:p>
          <a:p>
            <a:pPr algn="just">
              <a:buNone/>
            </a:pPr>
            <a:r>
              <a:rPr lang="ru-RU" sz="2000" dirty="0" smtClean="0">
                <a:latin typeface="Times New Roman" pitchFamily="18" charset="0"/>
                <a:cs typeface="Times New Roman" pitchFamily="18" charset="0"/>
              </a:rPr>
              <a:t>         Подготовлен с учетом современных достижений отечественной и зарубежной юридической науки. Наряду с традиционными вопросами рассматривается статика и динамика права, поднормативное правовое регулирование, отражены реалии и перспективы дальнейшего развития политико-правовой системы российского общества.</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аспирантов и преподавателей юридических вузов и факультетов, государственных и муниципальных служащих, а также практикующих юристов.</a:t>
            </a:r>
          </a:p>
          <a:p>
            <a:pPr algn="just">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6" name="Рисунок 5" descr="C:\Users\User\Downloads\теория.jpg"/>
          <p:cNvPicPr/>
          <p:nvPr/>
        </p:nvPicPr>
        <p:blipFill>
          <a:blip r:embed="rId3" cstate="print"/>
          <a:srcRect/>
          <a:stretch>
            <a:fillRect/>
          </a:stretch>
        </p:blipFill>
        <p:spPr bwMode="auto">
          <a:xfrm>
            <a:off x="357158" y="428604"/>
            <a:ext cx="1785950" cy="285752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928794" y="285728"/>
            <a:ext cx="7000924" cy="6215106"/>
          </a:xfrm>
        </p:spPr>
        <p:txBody>
          <a:bodyPr>
            <a:normAutofit/>
          </a:bodyPr>
          <a:lstStyle/>
          <a:p>
            <a:pPr algn="just">
              <a:buNone/>
            </a:pPr>
            <a:r>
              <a:rPr lang="ru-RU" sz="2000" b="1" i="1" dirty="0" smtClean="0">
                <a:latin typeface="Times New Roman" pitchFamily="18" charset="0"/>
                <a:cs typeface="Times New Roman" pitchFamily="18" charset="0"/>
              </a:rPr>
              <a:t>         Михайлова, Н.В.</a:t>
            </a:r>
            <a:r>
              <a:rPr lang="ru-RU" sz="2000" dirty="0" smtClean="0">
                <a:latin typeface="Times New Roman" pitchFamily="18" charset="0"/>
                <a:cs typeface="Times New Roman" pitchFamily="18" charset="0"/>
              </a:rPr>
              <a:t> История государства и права России (XIX – начала XXI в.): учебное </a:t>
            </a:r>
            <a:r>
              <a:rPr lang="ru-RU" sz="2000" dirty="0" smtClean="0">
                <a:latin typeface="Times New Roman" pitchFamily="18" charset="0"/>
                <a:cs typeface="Times New Roman" pitchFamily="18" charset="0"/>
              </a:rPr>
              <a:t>пособие</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Н.В. Михайлова. – М. : КНОРУС, 2014. – 376 с. – (Бакалавриат). </a:t>
            </a:r>
          </a:p>
          <a:p>
            <a:pPr algn="just">
              <a:buNone/>
            </a:pPr>
            <a:r>
              <a:rPr lang="ru-RU" sz="2000" dirty="0" smtClean="0">
                <a:latin typeface="Times New Roman" pitchFamily="18" charset="0"/>
                <a:cs typeface="Times New Roman" pitchFamily="18" charset="0"/>
              </a:rPr>
              <a:t>         Государственность и правовая система современной Российской Федерации имеет богатую историю, осмысление которой позволит понять перспективы развития государственных и правовых институтов России. Рассматриваются важнейшие этапы формирования институтов российской государственности и отраслей права. Анализируется юридические факты, содержание наиболее значимых нормативных правовых документов XIX-XXI вв.</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 и включает базовые темы истории государства и права России как важнейшей учебной дисциплины в сфере юриспруденции.</a:t>
            </a:r>
          </a:p>
          <a:p>
            <a:pPr algn="just">
              <a:buNone/>
            </a:pPr>
            <a:r>
              <a:rPr lang="ru-RU" sz="2000" dirty="0" smtClean="0">
                <a:latin typeface="Times New Roman" pitchFamily="18" charset="0"/>
                <a:cs typeface="Times New Roman" pitchFamily="18" charset="0"/>
              </a:rPr>
              <a:t>         Для студентов юридических высших учебных заведений, а также всех интересующихся юриспруденцией.</a:t>
            </a:r>
          </a:p>
          <a:p>
            <a:pPr>
              <a:buNone/>
            </a:pPr>
            <a:endParaRPr lang="ru-RU" sz="2000" dirty="0">
              <a:latin typeface="Times New Roman" pitchFamily="18" charset="0"/>
              <a:cs typeface="Times New Roman" pitchFamily="18" charset="0"/>
            </a:endParaRPr>
          </a:p>
        </p:txBody>
      </p:sp>
      <p:pic>
        <p:nvPicPr>
          <p:cNvPr id="5" name="Рисунок 4" descr="C:\Users\User\Downloads\Михайлов История.jpg"/>
          <p:cNvPicPr/>
          <p:nvPr/>
        </p:nvPicPr>
        <p:blipFill>
          <a:blip r:embed="rId3"/>
          <a:srcRect/>
          <a:stretch>
            <a:fillRect/>
          </a:stretch>
        </p:blipFill>
        <p:spPr bwMode="auto">
          <a:xfrm>
            <a:off x="357158" y="357166"/>
            <a:ext cx="1643074" cy="250033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500166" y="214290"/>
            <a:ext cx="7358114" cy="6643710"/>
          </a:xfrm>
        </p:spPr>
        <p:txBody>
          <a:bodyPr>
            <a:normAutofit fontScale="92500" lnSpcReduction="20000"/>
          </a:bodyPr>
          <a:lstStyle/>
          <a:p>
            <a:pPr algn="just">
              <a:buNone/>
            </a:pPr>
            <a:r>
              <a:rPr lang="ru-RU" sz="2000" b="1" i="1" dirty="0" smtClean="0">
                <a:latin typeface="Times New Roman" pitchFamily="18" charset="0"/>
                <a:cs typeface="Times New Roman" pitchFamily="18" charset="0"/>
              </a:rPr>
              <a:t>          Шараев, А.В. </a:t>
            </a:r>
            <a:r>
              <a:rPr lang="ru-RU" sz="2000" dirty="0" smtClean="0">
                <a:latin typeface="Times New Roman" pitchFamily="18" charset="0"/>
                <a:cs typeface="Times New Roman" pitchFamily="18" charset="0"/>
              </a:rPr>
              <a:t>Правовое регулирование международных банковских сделок и сделок на международных финансовых рынках: научное издание [Текст] / А.В. Шараев. – 2-е изд., стер. – М. : КНОРУС; ЦИПС и Р., 2010. – 160 с. – (Библиотека центра исследований платёжных систем и расчётов).</a:t>
            </a:r>
          </a:p>
          <a:p>
            <a:pPr algn="just">
              <a:buNone/>
            </a:pPr>
            <a:r>
              <a:rPr lang="ru-RU" sz="2000" dirty="0" smtClean="0">
                <a:latin typeface="Times New Roman" pitchFamily="18" charset="0"/>
                <a:cs typeface="Times New Roman" pitchFamily="18" charset="0"/>
              </a:rPr>
              <a:t>         Настоящее издание является первым в отечественной юридической литературе комплексным исследованием, включающим в себя анализ правового регулирования международных банковских сделок и сделок на международных финансовых рынках. В книге рассмотрены правовые аспекты таких широко распространенных в международной финансовой практике инструментов, как синдицированное кредитование, проектное финансирование, перевод денежных средств (включая электронный), торговое финансирование (документарные аккредитивы, резервные аккредитивы, документарные инкассо, банковские гарантии), выпуск еврооблигаций, американских депозитарных расписок, секьюритизация, сделки РЕПО и кредитование ценными бумагами, производные финансовые инструменты (деривативы), включая кредитные деривативы. Отдельно анализируется правовое регулирование финансовой инфраструктуры, включая международные (трансграничные) коммуникационные (SWIFT), платежные (CHIPS, EURO 1, CLS, TARGET) и расчетные системы (Euroclear, Streamclear). Представлен обширный перечень источников правового регулирования.   Книга может быть использована в качестве пособия для студентов-юристов и экономистов, а также для специалистов, практикующих в финансовой сфере.</a:t>
            </a:r>
          </a:p>
          <a:p>
            <a:pPr>
              <a:buNone/>
            </a:pPr>
            <a:endParaRPr lang="ru-RU" sz="2000" dirty="0">
              <a:latin typeface="Times New Roman" pitchFamily="18" charset="0"/>
              <a:cs typeface="Times New Roman" pitchFamily="18" charset="0"/>
            </a:endParaRPr>
          </a:p>
        </p:txBody>
      </p:sp>
      <p:pic>
        <p:nvPicPr>
          <p:cNvPr id="5" name="Рисунок 4" descr="C:\Users\User\Downloads\Шамраев.jpg"/>
          <p:cNvPicPr/>
          <p:nvPr/>
        </p:nvPicPr>
        <p:blipFill>
          <a:blip r:embed="rId3"/>
          <a:srcRect/>
          <a:stretch>
            <a:fillRect/>
          </a:stretch>
        </p:blipFill>
        <p:spPr bwMode="auto">
          <a:xfrm>
            <a:off x="214282" y="357166"/>
            <a:ext cx="1643074" cy="2357454"/>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214282" y="0"/>
            <a:ext cx="8929718" cy="1417638"/>
          </a:xfrm>
        </p:spPr>
        <p:txBody>
          <a:bodyPr>
            <a:normAutofit fontScale="90000"/>
          </a:bodyPr>
          <a:lstStyle/>
          <a:p>
            <a:r>
              <a:rPr lang="ru-RU" i="1" dirty="0" smtClean="0">
                <a:latin typeface="Times New Roman" pitchFamily="18" charset="0"/>
                <a:cs typeface="Times New Roman" pitchFamily="18" charset="0"/>
              </a:rPr>
              <a:t>Литература по физической культуры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857356" y="1214422"/>
            <a:ext cx="7000924" cy="5429288"/>
          </a:xfrm>
        </p:spPr>
        <p:txBody>
          <a:bodyPr>
            <a:normAutofit fontScale="92500" lnSpcReduction="20000"/>
          </a:bodyPr>
          <a:lstStyle/>
          <a:p>
            <a:pPr>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Велединский, В.Г.</a:t>
            </a:r>
            <a:r>
              <a:rPr lang="ru-RU" sz="2000" dirty="0" smtClean="0">
                <a:latin typeface="Times New Roman" pitchFamily="18" charset="0"/>
                <a:cs typeface="Times New Roman" pitchFamily="18" charset="0"/>
              </a:rPr>
              <a:t> Спортивно-оздоровительный сервис: учебнику [Текст] / В.Г. Велединский. – М. : КНОРУС, 2014. – 216 с. – (Бакалавриат).</a:t>
            </a:r>
          </a:p>
          <a:p>
            <a:pPr>
              <a:buNone/>
            </a:pPr>
            <a:r>
              <a:rPr lang="ru-RU" sz="2000" dirty="0" smtClean="0">
                <a:latin typeface="Times New Roman" pitchFamily="18" charset="0"/>
                <a:cs typeface="Times New Roman" pitchFamily="18" charset="0"/>
              </a:rPr>
              <a:t>          Раскрываются базовые термины, понятия, характеризующие спортивно-оздоровительный сервис и его виды; дается целостное представление о месте спортивно-оздоровительного сервиса в системе социально-культурных услуг прослеживаются основные этапы истории данного сервиса в России и за рубежом. Выделены и рассмотрены современные виды спортивно-оздоровительного сервиса во всем их многообразии; обобщена информация, необходимая для успешной деятельности специалистов, создания условий и возможностей для оптимального и безопасного функционирования и развития спортивно-оздоровительного сервиса и туризма.</a:t>
            </a:r>
          </a:p>
          <a:p>
            <a:pPr>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buNone/>
            </a:pPr>
            <a:r>
              <a:rPr lang="ru-RU" sz="2000" dirty="0" smtClean="0">
                <a:latin typeface="Times New Roman" pitchFamily="18" charset="0"/>
                <a:cs typeface="Times New Roman" pitchFamily="18" charset="0"/>
              </a:rPr>
              <a:t>          Для студентов бакалавриата, магистрантов, слушателей системы послевузовского образования и преподавателей высших учебных заведений, специализирующихся в сфере туризма и сервиса.</a:t>
            </a:r>
            <a:endParaRPr lang="ru-RU" sz="2000" dirty="0">
              <a:latin typeface="Times New Roman" pitchFamily="18" charset="0"/>
              <a:cs typeface="Times New Roman" pitchFamily="18" charset="0"/>
            </a:endParaRPr>
          </a:p>
        </p:txBody>
      </p:sp>
      <p:pic>
        <p:nvPicPr>
          <p:cNvPr id="5" name="Рисунок 4" descr="C:\Users\User\Downloads\Велединский.jpg"/>
          <p:cNvPicPr/>
          <p:nvPr/>
        </p:nvPicPr>
        <p:blipFill>
          <a:blip r:embed="rId3"/>
          <a:srcRect/>
          <a:stretch>
            <a:fillRect/>
          </a:stretch>
        </p:blipFill>
        <p:spPr bwMode="auto">
          <a:xfrm>
            <a:off x="285720" y="1214422"/>
            <a:ext cx="1857388" cy="2786082"/>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642910" y="0"/>
            <a:ext cx="8043890" cy="1142984"/>
          </a:xfrm>
        </p:spPr>
        <p:txBody>
          <a:bodyPr>
            <a:normAutofit/>
          </a:bodyPr>
          <a:lstStyle/>
          <a:p>
            <a:r>
              <a:rPr lang="ru-RU" i="1" dirty="0" smtClean="0">
                <a:latin typeface="Times New Roman" pitchFamily="18" charset="0"/>
                <a:cs typeface="Times New Roman" pitchFamily="18" charset="0"/>
              </a:rPr>
              <a:t>Литература по экологии</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1928794" y="1000108"/>
            <a:ext cx="7000924" cy="5857892"/>
          </a:xfrm>
        </p:spPr>
        <p:txBody>
          <a:bodyPr>
            <a:normAutofit fontScale="92500" lnSpcReduction="20000"/>
          </a:bodyPr>
          <a:lstStyle/>
          <a:p>
            <a:pPr algn="just">
              <a:buNone/>
            </a:pPr>
            <a:r>
              <a:rPr lang="ru-RU" sz="2100" dirty="0" smtClean="0">
                <a:latin typeface="Times New Roman" pitchFamily="18" charset="0"/>
                <a:cs typeface="Times New Roman" pitchFamily="18" charset="0"/>
              </a:rPr>
              <a:t>          </a:t>
            </a:r>
            <a:r>
              <a:rPr lang="ru-RU" sz="2100" b="1" i="1" dirty="0" smtClean="0">
                <a:latin typeface="Times New Roman" pitchFamily="18" charset="0"/>
                <a:cs typeface="Times New Roman" pitchFamily="18" charset="0"/>
              </a:rPr>
              <a:t>Анисимов, А.В</a:t>
            </a:r>
            <a:r>
              <a:rPr lang="ru-RU" sz="2100" dirty="0" smtClean="0">
                <a:latin typeface="Times New Roman" pitchFamily="18" charset="0"/>
                <a:cs typeface="Times New Roman" pitchFamily="18" charset="0"/>
              </a:rPr>
              <a:t>. Экологический менеджмент: учебное пособие </a:t>
            </a:r>
            <a:r>
              <a:rPr lang="en-US" sz="2100" dirty="0" smtClean="0">
                <a:latin typeface="Times New Roman" pitchFamily="18" charset="0"/>
                <a:cs typeface="Times New Roman" pitchFamily="18" charset="0"/>
              </a:rPr>
              <a:t>[</a:t>
            </a:r>
            <a:r>
              <a:rPr lang="ru-RU" sz="2100" dirty="0" smtClean="0">
                <a:latin typeface="Times New Roman" pitchFamily="18" charset="0"/>
                <a:cs typeface="Times New Roman" pitchFamily="18" charset="0"/>
              </a:rPr>
              <a:t>Текст</a:t>
            </a:r>
            <a:r>
              <a:rPr lang="en-US" sz="2100" dirty="0" smtClean="0">
                <a:latin typeface="Times New Roman" pitchFamily="18" charset="0"/>
                <a:cs typeface="Times New Roman" pitchFamily="18" charset="0"/>
              </a:rPr>
              <a:t>]</a:t>
            </a:r>
            <a:r>
              <a:rPr lang="ru-RU" sz="2100" dirty="0" smtClean="0">
                <a:latin typeface="Times New Roman" pitchFamily="18" charset="0"/>
                <a:cs typeface="Times New Roman" pitchFamily="18" charset="0"/>
              </a:rPr>
              <a:t> / А.В. Анисимов, Т.Ю. Анопченко, Д.Ю. Савон. – М. : КНОРУС, 2013. – 352 с. – (Бакалавриат).</a:t>
            </a:r>
          </a:p>
          <a:p>
            <a:pPr algn="just">
              <a:buNone/>
            </a:pPr>
            <a:r>
              <a:rPr lang="ru-RU" sz="2100" dirty="0" smtClean="0">
                <a:latin typeface="Times New Roman" pitchFamily="18" charset="0"/>
                <a:cs typeface="Times New Roman" pitchFamily="18" charset="0"/>
              </a:rPr>
              <a:t>          Рассматриваются социально-экономические основы природопользования, теоретические и практические проблемы охраны окружающей среды, эколого-экономического развития в целом и вовлечения природных ресурсов в хозяйственный оборот. Цель - ознакомить широкую аудиторию с базовыми идеями и принципами экономики природопользования и экологического менеджмента, показать, как принимаемые людьми решения влияют на качество окружающей среды и как оформляется эффективная политика, направленная на улучшение этого качества, т.е. помочь сформировать эколого-экономическое мышление для принятия обоснованных решений с учетом стратегических целей в области рационального природопользования.</a:t>
            </a:r>
          </a:p>
          <a:p>
            <a:pPr algn="just">
              <a:buNone/>
            </a:pPr>
            <a:r>
              <a:rPr lang="ru-RU"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Для студентов бакалавриата экономических факультетов университетов, институтов экономического профиля, специалистов, занятых в сфере охраны окружающей среды, а также других заинтересованных читателей.</a:t>
            </a:r>
          </a:p>
          <a:p>
            <a:pPr>
              <a:buNone/>
            </a:pPr>
            <a:endParaRPr lang="ru-RU" sz="1800" dirty="0">
              <a:latin typeface="Times New Roman" pitchFamily="18" charset="0"/>
              <a:cs typeface="Times New Roman" pitchFamily="18" charset="0"/>
            </a:endParaRPr>
          </a:p>
        </p:txBody>
      </p:sp>
      <p:pic>
        <p:nvPicPr>
          <p:cNvPr id="5" name="Рисунок 4" descr="C:\Users\User\Downloads\Анисимов Экологич..jpg"/>
          <p:cNvPicPr/>
          <p:nvPr/>
        </p:nvPicPr>
        <p:blipFill>
          <a:blip r:embed="rId3" cstate="print"/>
          <a:srcRect/>
          <a:stretch>
            <a:fillRect/>
          </a:stretch>
        </p:blipFill>
        <p:spPr bwMode="auto">
          <a:xfrm>
            <a:off x="357158" y="1000108"/>
            <a:ext cx="1785950" cy="285752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000232" y="500042"/>
            <a:ext cx="6686568" cy="5572164"/>
          </a:xfrm>
        </p:spPr>
        <p:txBody>
          <a:bodyPr>
            <a:normAutofit/>
          </a:bodyPr>
          <a:lstStyle/>
          <a:p>
            <a:pPr algn="just">
              <a:buNone/>
            </a:pPr>
            <a:r>
              <a:rPr lang="ru-RU" sz="2000" b="1" i="1" dirty="0" smtClean="0">
                <a:latin typeface="Times New Roman" pitchFamily="18" charset="0"/>
                <a:cs typeface="Times New Roman" pitchFamily="18" charset="0"/>
              </a:rPr>
              <a:t>         Маслова, О.Ю. </a:t>
            </a:r>
            <a:r>
              <a:rPr lang="ru-RU" sz="2000" dirty="0" smtClean="0">
                <a:latin typeface="Times New Roman" pitchFamily="18" charset="0"/>
                <a:cs typeface="Times New Roman" pitchFamily="18" charset="0"/>
              </a:rPr>
              <a:t>Физическая культура: педагогические основы ценностного отношения к здоровью: учебное </a:t>
            </a:r>
            <a:r>
              <a:rPr lang="ru-RU" sz="2000" dirty="0" smtClean="0">
                <a:latin typeface="Times New Roman" pitchFamily="18" charset="0"/>
                <a:cs typeface="Times New Roman" pitchFamily="18" charset="0"/>
              </a:rPr>
              <a:t>пособие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О.Ю. Маслова; под ред. М.Я. Виленского. – М. : КНОРУС, 2013. – </a:t>
            </a:r>
            <a:r>
              <a:rPr lang="ru-RU" sz="2000" dirty="0" smtClean="0">
                <a:latin typeface="Times New Roman" pitchFamily="18" charset="0"/>
                <a:cs typeface="Times New Roman" pitchFamily="18" charset="0"/>
              </a:rPr>
              <a:t>184 </a:t>
            </a:r>
            <a:r>
              <a:rPr lang="ru-RU" sz="2000" dirty="0" smtClean="0">
                <a:latin typeface="Times New Roman" pitchFamily="18" charset="0"/>
                <a:cs typeface="Times New Roman" pitchFamily="18" charset="0"/>
              </a:rPr>
              <a:t>с. – (Бакалавриат).</a:t>
            </a:r>
          </a:p>
          <a:p>
            <a:pPr algn="just">
              <a:buNone/>
            </a:pPr>
            <a:r>
              <a:rPr lang="ru-RU" sz="2000" dirty="0" smtClean="0">
                <a:latin typeface="Times New Roman" pitchFamily="18" charset="0"/>
                <a:cs typeface="Times New Roman" pitchFamily="18" charset="0"/>
              </a:rPr>
              <a:t>         Определяются психолого-педагогические основы здоровьесберегающего образовательно-воспитательного процесса, направленного на развитие студента как личности, формирование его ценностного отношения к здоровью и физической культуре.</a:t>
            </a:r>
          </a:p>
          <a:p>
            <a:pPr algn="just">
              <a:buNone/>
            </a:pPr>
            <a:r>
              <a:rPr lang="ru-RU" sz="2000" dirty="0" smtClean="0">
                <a:latin typeface="Times New Roman" pitchFamily="18" charset="0"/>
                <a:cs typeface="Times New Roman" pitchFamily="18" charset="0"/>
              </a:rPr>
              <a:t>         Для студентов высших педагогических образовательных учреждений, а также обучающихся в магистратуре и аспирантуре при разработке теоретико-методологического, методического и технологического обеспечения здоровья субъектов образовательного процесса.</a:t>
            </a:r>
          </a:p>
          <a:p>
            <a:pPr>
              <a:buNone/>
            </a:pPr>
            <a:endParaRPr lang="ru-RU" sz="2000" dirty="0">
              <a:latin typeface="Times New Roman" pitchFamily="18" charset="0"/>
              <a:cs typeface="Times New Roman" pitchFamily="18" charset="0"/>
            </a:endParaRPr>
          </a:p>
        </p:txBody>
      </p:sp>
      <p:pic>
        <p:nvPicPr>
          <p:cNvPr id="5" name="Рисунок 4" descr="C:\Users\User\Downloads\физ.кул..jpg"/>
          <p:cNvPicPr/>
          <p:nvPr/>
        </p:nvPicPr>
        <p:blipFill>
          <a:blip r:embed="rId3" cstate="print"/>
          <a:srcRect/>
          <a:stretch>
            <a:fillRect/>
          </a:stretch>
        </p:blipFill>
        <p:spPr bwMode="auto">
          <a:xfrm>
            <a:off x="500034" y="500042"/>
            <a:ext cx="1714512" cy="2571768"/>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500034" y="0"/>
            <a:ext cx="8186766" cy="1417638"/>
          </a:xfrm>
        </p:spPr>
        <p:txBody>
          <a:bodyPr/>
          <a:lstStyle/>
          <a:p>
            <a:r>
              <a:rPr lang="ru-RU" i="1" dirty="0" smtClean="0">
                <a:latin typeface="Times New Roman" pitchFamily="18" charset="0"/>
                <a:cs typeface="Times New Roman" pitchFamily="18" charset="0"/>
              </a:rPr>
              <a:t>Литература по психологии</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000232" y="1428736"/>
            <a:ext cx="6686568" cy="5072098"/>
          </a:xfrm>
        </p:spPr>
        <p:txBody>
          <a:bodyPr>
            <a:normAutofit/>
          </a:bodyPr>
          <a:lstStyle/>
          <a:p>
            <a:pPr algn="just">
              <a:buNone/>
            </a:pPr>
            <a:r>
              <a:rPr lang="ru-RU" sz="2000" b="1" i="1" dirty="0" smtClean="0">
                <a:latin typeface="Times New Roman" pitchFamily="18" charset="0"/>
                <a:cs typeface="Times New Roman" pitchFamily="18" charset="0"/>
              </a:rPr>
              <a:t>         Ильин, Е.П.  </a:t>
            </a:r>
            <a:r>
              <a:rPr lang="ru-RU" sz="2000" dirty="0" smtClean="0">
                <a:latin typeface="Times New Roman" pitchFamily="18" charset="0"/>
                <a:cs typeface="Times New Roman" pitchFamily="18" charset="0"/>
              </a:rPr>
              <a:t>Психология агрессивного поведения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Е.П. Ильин. – СПб. : Питер, 2014. – 368 с. : ил.</a:t>
            </a:r>
          </a:p>
          <a:p>
            <a:pPr algn="just">
              <a:buNone/>
            </a:pPr>
            <a:r>
              <a:rPr lang="ru-RU" sz="2000" dirty="0" smtClean="0">
                <a:latin typeface="Times New Roman" pitchFamily="18" charset="0"/>
                <a:cs typeface="Times New Roman" pitchFamily="18" charset="0"/>
              </a:rPr>
              <a:t>         Новая книга профессора Е. П. Ильина посвящена ключевым вопросам психологии агрессивного поведения. Тема раскрыта максимально полно. Особое внимание уделено проблеме вандализма и насилия в современном обществе. В конце пособия приведены полезные методики.</a:t>
            </a:r>
          </a:p>
          <a:p>
            <a:pPr algn="just">
              <a:buNone/>
            </a:pPr>
            <a:r>
              <a:rPr lang="ru-RU" sz="2000" dirty="0" smtClean="0">
                <a:latin typeface="Times New Roman" pitchFamily="18" charset="0"/>
                <a:cs typeface="Times New Roman" pitchFamily="18" charset="0"/>
              </a:rPr>
              <a:t>         Издание предназначено для психологов, педагогов, социологов, представителей смежных специальностей, а также студентов вузовских факультетов соответствующих профилей.</a:t>
            </a:r>
          </a:p>
          <a:p>
            <a:pPr>
              <a:buNone/>
            </a:pP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pic>
        <p:nvPicPr>
          <p:cNvPr id="5" name="Рисунок 4" descr="C:\Users\User\Downloads\Психология.jpg"/>
          <p:cNvPicPr/>
          <p:nvPr/>
        </p:nvPicPr>
        <p:blipFill>
          <a:blip r:embed="rId3" cstate="print"/>
          <a:srcRect/>
          <a:stretch>
            <a:fillRect/>
          </a:stretch>
        </p:blipFill>
        <p:spPr bwMode="auto">
          <a:xfrm>
            <a:off x="357158" y="1500174"/>
            <a:ext cx="1857388" cy="2786082"/>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1785918" y="214290"/>
            <a:ext cx="6900882" cy="6429420"/>
          </a:xfrm>
        </p:spPr>
        <p:txBody>
          <a:bodyPr>
            <a:normAutofit/>
          </a:bodyPr>
          <a:lstStyle/>
          <a:p>
            <a:pPr>
              <a:buNone/>
            </a:pPr>
            <a:r>
              <a:rPr lang="ru-RU" sz="2000" b="1" i="1" dirty="0" smtClean="0">
                <a:latin typeface="Times New Roman" pitchFamily="18" charset="0"/>
                <a:cs typeface="Times New Roman" pitchFamily="18" charset="0"/>
              </a:rPr>
              <a:t>         Оксинойд, К.Э. </a:t>
            </a:r>
            <a:r>
              <a:rPr lang="ru-RU" sz="2000" dirty="0" smtClean="0">
                <a:latin typeface="Times New Roman" pitchFamily="18" charset="0"/>
                <a:cs typeface="Times New Roman" pitchFamily="18" charset="0"/>
              </a:rPr>
              <a:t>Организационное поведение: учебник [Текст] / К.Э. Оксинойд. – М. : КНОРУС, 2013. – 472 с. </a:t>
            </a:r>
          </a:p>
          <a:p>
            <a:pPr>
              <a:buNone/>
            </a:pPr>
            <a:r>
              <a:rPr lang="ru-RU" sz="2000" dirty="0" smtClean="0">
                <a:latin typeface="Times New Roman" pitchFamily="18" charset="0"/>
                <a:cs typeface="Times New Roman" pitchFamily="18" charset="0"/>
              </a:rPr>
              <a:t>         Для грамотного управления персоналом необходимо изучение дисциплины "Организационное поведение". Предпочтение методов силового давления, использование преимущественно административных рычагов воздействия на трудовое поведение подчиненных глубоко укоренились в отечественной управленческой практике, стали своего рода традицией, которая должна быть преодолена как можно скорее, если бизнес хочет быть конкурентоспособным за пределами местной экономики. Решению этой задачи и посвящен этот учебник. </a:t>
            </a:r>
          </a:p>
          <a:p>
            <a:pPr>
              <a:buNone/>
            </a:pPr>
            <a:r>
              <a:rPr lang="ru-RU" sz="2000" dirty="0" smtClean="0">
                <a:latin typeface="Times New Roman" pitchFamily="18" charset="0"/>
                <a:cs typeface="Times New Roman" pitchFamily="18" charset="0"/>
              </a:rPr>
              <a:t>         Для студентов, обучающихся по специальности "Управление персоналом", менеджеров по персоналу и сотрудников кадровых служб.</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pic>
        <p:nvPicPr>
          <p:cNvPr id="5" name="Рисунок 4" descr="C:\Users\User\Downloads\оксинойд.jpg"/>
          <p:cNvPicPr/>
          <p:nvPr/>
        </p:nvPicPr>
        <p:blipFill>
          <a:blip r:embed="rId3"/>
          <a:srcRect l="15069" r="15068"/>
          <a:stretch>
            <a:fillRect/>
          </a:stretch>
        </p:blipFill>
        <p:spPr bwMode="auto">
          <a:xfrm>
            <a:off x="357158" y="285728"/>
            <a:ext cx="1643074" cy="2571768"/>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Ирина\новые книги 2014г\фото\листопад 3.jpg"/>
          <p:cNvPicPr>
            <a:picLocks noChangeAspect="1" noChangeArrowheads="1"/>
          </p:cNvPicPr>
          <p:nvPr/>
        </p:nvPicPr>
        <p:blipFill>
          <a:blip r:embed="rId2">
            <a:lum bright="20000"/>
          </a:blip>
          <a:srcRect/>
          <a:stretch>
            <a:fillRect/>
          </a:stretch>
        </p:blipFill>
        <p:spPr bwMode="auto">
          <a:xfrm>
            <a:off x="0" y="0"/>
            <a:ext cx="9217741" cy="6858000"/>
          </a:xfrm>
          <a:prstGeom prst="rect">
            <a:avLst/>
          </a:prstGeom>
          <a:solidFill>
            <a:srgbClr val="FFC000"/>
          </a:solidFill>
          <a:effectLst>
            <a:glow rad="228600">
              <a:schemeClr val="accent6">
                <a:satMod val="175000"/>
                <a:alpha val="40000"/>
              </a:schemeClr>
            </a:glow>
          </a:effectLst>
        </p:spPr>
      </p:pic>
      <p:sp>
        <p:nvSpPr>
          <p:cNvPr id="3" name="Содержимое 2"/>
          <p:cNvSpPr>
            <a:spLocks noGrp="1"/>
          </p:cNvSpPr>
          <p:nvPr>
            <p:ph idx="1"/>
          </p:nvPr>
        </p:nvSpPr>
        <p:spPr>
          <a:xfrm>
            <a:off x="1285852" y="571480"/>
            <a:ext cx="7643866" cy="5929354"/>
          </a:xfrm>
        </p:spPr>
        <p:txBody>
          <a:bodyPr>
            <a:normAutofit fontScale="25000" lnSpcReduction="20000"/>
          </a:bodyPr>
          <a:lstStyle/>
          <a:p>
            <a:pPr algn="just">
              <a:buNone/>
            </a:pPr>
            <a:r>
              <a:rPr lang="ru-RU" sz="2000"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0" indent="0" algn="ctr">
              <a:buNone/>
            </a:pPr>
            <a:endParaRPr lang="ru-RU" sz="3900" b="1" i="1" dirty="0" smtClean="0">
              <a:latin typeface="Times New Roman" pitchFamily="18" charset="0"/>
              <a:ea typeface="+mj-ea"/>
              <a:cs typeface="Times New Roman" pitchFamily="18" charset="0"/>
            </a:endParaRPr>
          </a:p>
          <a:p>
            <a:pPr marL="0" indent="0" algn="ctr">
              <a:buNone/>
            </a:pPr>
            <a:endParaRPr lang="ru-RU" sz="5800" b="1" i="1" dirty="0" smtClean="0">
              <a:latin typeface="Times New Roman" pitchFamily="18" charset="0"/>
              <a:ea typeface="+mj-ea"/>
              <a:cs typeface="Times New Roman" pitchFamily="18" charset="0"/>
            </a:endParaRPr>
          </a:p>
          <a:p>
            <a:pPr marL="0" indent="0" algn="ctr">
              <a:buNone/>
            </a:pPr>
            <a:r>
              <a:rPr lang="ru-RU" sz="11200" b="1" i="1" dirty="0" smtClean="0">
                <a:latin typeface="Times New Roman" pitchFamily="18" charset="0"/>
                <a:ea typeface="+mj-ea"/>
                <a:cs typeface="Times New Roman" pitchFamily="18" charset="0"/>
              </a:rPr>
              <a:t>«Учитесь, читайте, размышляйте и извлекайте из всего самое полезное». </a:t>
            </a:r>
          </a:p>
          <a:p>
            <a:pPr marL="0" indent="0" algn="ctr">
              <a:buNone/>
            </a:pPr>
            <a:r>
              <a:rPr lang="ru-RU" sz="11200" b="1" i="1" dirty="0" smtClean="0">
                <a:latin typeface="Times New Roman" pitchFamily="18" charset="0"/>
                <a:ea typeface="+mj-ea"/>
                <a:cs typeface="Times New Roman" pitchFamily="18" charset="0"/>
              </a:rPr>
              <a:t>                                  </a:t>
            </a:r>
            <a:r>
              <a:rPr lang="ru-RU" sz="11200" i="1" dirty="0" smtClean="0">
                <a:latin typeface="Times New Roman" pitchFamily="18" charset="0"/>
                <a:ea typeface="+mj-ea"/>
                <a:cs typeface="Times New Roman" pitchFamily="18" charset="0"/>
              </a:rPr>
              <a:t>Н.И. </a:t>
            </a:r>
            <a:r>
              <a:rPr lang="ru-RU" sz="11200" i="1" dirty="0" smtClean="0">
                <a:latin typeface="Times New Roman" pitchFamily="18" charset="0"/>
                <a:ea typeface="+mj-ea"/>
                <a:cs typeface="Times New Roman" pitchFamily="18" charset="0"/>
              </a:rPr>
              <a:t>Пирогов</a:t>
            </a:r>
          </a:p>
          <a:p>
            <a:pPr marL="0" indent="0" algn="ctr">
              <a:buNone/>
            </a:pPr>
            <a:endParaRPr lang="ru-RU" sz="11200" b="1" i="1" dirty="0" smtClean="0">
              <a:latin typeface="Times New Roman" pitchFamily="18" charset="0"/>
              <a:ea typeface="+mj-ea"/>
              <a:cs typeface="Times New Roman" pitchFamily="18" charset="0"/>
            </a:endParaRPr>
          </a:p>
          <a:p>
            <a:pPr marL="0" indent="0" algn="ctr">
              <a:buNone/>
            </a:pPr>
            <a:endParaRPr lang="ru-RU" sz="11200" b="1" i="1" dirty="0" smtClean="0">
              <a:latin typeface="Times New Roman" pitchFamily="18" charset="0"/>
              <a:ea typeface="+mj-ea"/>
              <a:cs typeface="Times New Roman" pitchFamily="18" charset="0"/>
            </a:endParaRPr>
          </a:p>
          <a:p>
            <a:pPr marL="0" indent="0" algn="ctr">
              <a:buNone/>
            </a:pPr>
            <a:endParaRPr lang="ru-RU" sz="8000" b="1" i="1" dirty="0" smtClean="0">
              <a:latin typeface="Times New Roman" pitchFamily="18" charset="0"/>
              <a:ea typeface="+mj-ea"/>
              <a:cs typeface="Times New Roman" pitchFamily="18" charset="0"/>
            </a:endParaRPr>
          </a:p>
          <a:p>
            <a:pPr marL="0" indent="0" algn="ctr">
              <a:buNone/>
            </a:pPr>
            <a:endParaRPr lang="ru-RU" sz="8000" b="1" i="1" dirty="0" smtClean="0">
              <a:latin typeface="Times New Roman" pitchFamily="18" charset="0"/>
              <a:ea typeface="+mj-ea"/>
              <a:cs typeface="Times New Roman" pitchFamily="18" charset="0"/>
            </a:endParaRPr>
          </a:p>
          <a:p>
            <a:pPr marL="0" indent="0" algn="ctr">
              <a:buNone/>
            </a:pPr>
            <a:endParaRPr lang="ru-RU" sz="8000" b="1" i="1" dirty="0" smtClean="0">
              <a:latin typeface="Times New Roman" pitchFamily="18" charset="0"/>
              <a:ea typeface="+mj-ea"/>
              <a:cs typeface="Times New Roman" pitchFamily="18" charset="0"/>
            </a:endParaRPr>
          </a:p>
          <a:p>
            <a:pPr algn="just">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just">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just">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just">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ctr">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just">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just">
              <a:buNone/>
            </a:pPr>
            <a:endParaRPr lang="ru-RU" sz="2000" b="1" dirty="0" smtClean="0">
              <a:ln w="1905">
                <a:solidFill>
                  <a:schemeClr val="tx1">
                    <a:lumMod val="95000"/>
                    <a:lumOff val="5000"/>
                  </a:schemeClr>
                </a:solidFill>
              </a:ln>
              <a:effectLst>
                <a:innerShdw blurRad="69850" dist="43180" dir="5400000">
                  <a:srgbClr val="000000">
                    <a:alpha val="65000"/>
                  </a:srgbClr>
                </a:innerShdw>
              </a:effectLst>
              <a:latin typeface="Times New Roman" pitchFamily="18" charset="0"/>
              <a:cs typeface="Times New Roman" pitchFamily="18" charset="0"/>
            </a:endParaRPr>
          </a:p>
          <a:p>
            <a:pPr algn="ctr">
              <a:buNone/>
            </a:pPr>
            <a:r>
              <a:rPr lang="ru-RU" sz="7200" b="1" dirty="0" smtClean="0">
                <a:latin typeface="Times New Roman" pitchFamily="18" charset="0"/>
                <a:cs typeface="Times New Roman" pitchFamily="18" charset="0"/>
              </a:rPr>
              <a:t>Составитель</a:t>
            </a:r>
            <a:r>
              <a:rPr lang="ru-RU" sz="7200" b="1" dirty="0" smtClean="0">
                <a:latin typeface="Times New Roman" pitchFamily="18" charset="0"/>
                <a:cs typeface="Times New Roman" pitchFamily="18" charset="0"/>
              </a:rPr>
              <a:t>:    </a:t>
            </a:r>
            <a:r>
              <a:rPr lang="ru-RU" sz="7200" b="1" i="1" dirty="0" smtClean="0">
                <a:latin typeface="Times New Roman" pitchFamily="18" charset="0"/>
                <a:cs typeface="Times New Roman" pitchFamily="18" charset="0"/>
              </a:rPr>
              <a:t>Лукьянова И.А. </a:t>
            </a:r>
            <a:r>
              <a:rPr lang="ru-RU" sz="7200" b="1" dirty="0" smtClean="0">
                <a:latin typeface="Times New Roman" pitchFamily="18" charset="0"/>
                <a:cs typeface="Times New Roman" pitchFamily="18" charset="0"/>
              </a:rPr>
              <a:t>– библиограф </a:t>
            </a:r>
          </a:p>
          <a:p>
            <a:pPr algn="ctr">
              <a:buNone/>
            </a:pPr>
            <a:r>
              <a:rPr lang="ru-RU" sz="7200" b="1" dirty="0" smtClean="0">
                <a:latin typeface="Times New Roman" pitchFamily="18" charset="0"/>
                <a:cs typeface="Times New Roman" pitchFamily="18" charset="0"/>
              </a:rPr>
              <a:t>                   </a:t>
            </a:r>
            <a:r>
              <a:rPr lang="ru-RU" sz="7200" b="1" dirty="0" smtClean="0">
                <a:latin typeface="Times New Roman" pitchFamily="18" charset="0"/>
                <a:cs typeface="Times New Roman" pitchFamily="18" charset="0"/>
              </a:rPr>
              <a:t>Информационно- </a:t>
            </a:r>
            <a:r>
              <a:rPr lang="ru-RU" sz="7200" b="1" dirty="0" smtClean="0">
                <a:latin typeface="Times New Roman" pitchFamily="18" charset="0"/>
                <a:cs typeface="Times New Roman" pitchFamily="18" charset="0"/>
              </a:rPr>
              <a:t>библиографического отдела </a:t>
            </a:r>
            <a:endParaRPr lang="en-US" sz="7200" b="1" dirty="0" smtClean="0">
              <a:latin typeface="Times New Roman" pitchFamily="18" charset="0"/>
              <a:cs typeface="Times New Roman" pitchFamily="18" charset="0"/>
            </a:endParaRPr>
          </a:p>
          <a:p>
            <a:pPr algn="ctr">
              <a:buNone/>
            </a:pPr>
            <a:r>
              <a:rPr lang="ru-RU" sz="7200" b="1" dirty="0" smtClean="0">
                <a:latin typeface="Times New Roman" pitchFamily="18" charset="0"/>
                <a:cs typeface="Times New Roman" pitchFamily="18" charset="0"/>
              </a:rPr>
              <a:t>МБУК </a:t>
            </a:r>
            <a:r>
              <a:rPr lang="ru-RU" sz="7200" b="1" dirty="0" smtClean="0">
                <a:latin typeface="Times New Roman" pitchFamily="18" charset="0"/>
                <a:cs typeface="Times New Roman" pitchFamily="18" charset="0"/>
              </a:rPr>
              <a:t>«ЦМБ»</a:t>
            </a:r>
          </a:p>
          <a:p>
            <a:pPr algn="ctr">
              <a:buNone/>
            </a:pPr>
            <a:endParaRPr lang="ru-RU" sz="7200" b="1" dirty="0" smtClean="0">
              <a:latin typeface="Times New Roman" pitchFamily="18" charset="0"/>
              <a:cs typeface="Times New Roman" pitchFamily="18" charset="0"/>
            </a:endParaRPr>
          </a:p>
          <a:p>
            <a:pPr algn="ctr">
              <a:buNone/>
            </a:pPr>
            <a:endParaRPr lang="ru-RU" sz="7200" b="1" dirty="0" smtClean="0">
              <a:latin typeface="Times New Roman" pitchFamily="18" charset="0"/>
              <a:cs typeface="Times New Roman" pitchFamily="18" charset="0"/>
            </a:endParaRPr>
          </a:p>
          <a:p>
            <a:pPr algn="ctr">
              <a:buNone/>
            </a:pPr>
            <a:endParaRPr lang="ru-RU" sz="7200" b="1" dirty="0" smtClean="0">
              <a:latin typeface="Times New Roman" pitchFamily="18" charset="0"/>
              <a:cs typeface="Times New Roman" pitchFamily="18" charset="0"/>
            </a:endParaRPr>
          </a:p>
          <a:p>
            <a:pPr algn="ctr">
              <a:buNone/>
            </a:pPr>
            <a:r>
              <a:rPr lang="ru-RU" sz="7200" b="1" dirty="0" smtClean="0">
                <a:latin typeface="Times New Roman" pitchFamily="18" charset="0"/>
                <a:cs typeface="Times New Roman" pitchFamily="18" charset="0"/>
              </a:rPr>
              <a:t>2014</a:t>
            </a:r>
            <a:endParaRPr lang="ru-RU" sz="7200" dirty="0">
              <a:latin typeface="Times New Roman" pitchFamily="18" charset="0"/>
              <a:cs typeface="Times New Roman" pitchFamily="18" charset="0"/>
            </a:endParaRPr>
          </a:p>
        </p:txBody>
      </p:sp>
      <p:pic>
        <p:nvPicPr>
          <p:cNvPr id="7" name="Рисунок 6" descr="D:\Ирина\новые книги 2014г\фото\новые пост..jpg"/>
          <p:cNvPicPr/>
          <p:nvPr/>
        </p:nvPicPr>
        <p:blipFill>
          <a:blip r:embed="rId3"/>
          <a:srcRect/>
          <a:stretch>
            <a:fillRect/>
          </a:stretch>
        </p:blipFill>
        <p:spPr bwMode="auto">
          <a:xfrm>
            <a:off x="214282" y="1785926"/>
            <a:ext cx="2071702" cy="2214578"/>
          </a:xfrm>
          <a:prstGeom prst="rect">
            <a:avLst/>
          </a:prstGeom>
          <a:noFill/>
          <a:ln w="9525">
            <a:noFill/>
            <a:miter lim="800000"/>
            <a:headEnd/>
            <a:tailEnd/>
          </a:ln>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7" end="17"/>
                                            </p:txEl>
                                          </p:spTgt>
                                        </p:tgtEl>
                                        <p:attrNameLst>
                                          <p:attrName>style.visibility</p:attrName>
                                        </p:attrNameLst>
                                      </p:cBhvr>
                                      <p:to>
                                        <p:strVal val="visible"/>
                                      </p:to>
                                    </p:set>
                                    <p:animEffect transition="in" filter="fade">
                                      <p:cBhvr>
                                        <p:cTn id="16" dur="2000"/>
                                        <p:tgtEl>
                                          <p:spTgt spid="3">
                                            <p:txEl>
                                              <p:pRg st="17" end="1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animEffect transition="in" filter="fade">
                                      <p:cBhvr>
                                        <p:cTn id="19" dur="2000"/>
                                        <p:tgtEl>
                                          <p:spTgt spid="3">
                                            <p:txEl>
                                              <p:pRg st="18" end="1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9" end="19"/>
                                            </p:txEl>
                                          </p:spTgt>
                                        </p:tgtEl>
                                        <p:attrNameLst>
                                          <p:attrName>style.visibility</p:attrName>
                                        </p:attrNameLst>
                                      </p:cBhvr>
                                      <p:to>
                                        <p:strVal val="visible"/>
                                      </p:to>
                                    </p:set>
                                    <p:animEffect transition="in" filter="fade">
                                      <p:cBhvr>
                                        <p:cTn id="22" dur="2000"/>
                                        <p:tgtEl>
                                          <p:spTgt spid="3">
                                            <p:txEl>
                                              <p:pRg st="19" end="1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3" end="23"/>
                                            </p:txEl>
                                          </p:spTgt>
                                        </p:tgtEl>
                                        <p:attrNameLst>
                                          <p:attrName>style.visibility</p:attrName>
                                        </p:attrNameLst>
                                      </p:cBhvr>
                                      <p:to>
                                        <p:strVal val="visible"/>
                                      </p:to>
                                    </p:set>
                                    <p:animEffect transition="in" filter="fade">
                                      <p:cBhvr>
                                        <p:cTn id="25" dur="2000"/>
                                        <p:tgtEl>
                                          <p:spTgt spid="3">
                                            <p:txEl>
                                              <p:pRg st="23" end="2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571472" y="214290"/>
            <a:ext cx="8143932" cy="1203348"/>
          </a:xfrm>
        </p:spPr>
        <p:txBody>
          <a:bodyPr>
            <a:normAutofit/>
          </a:bodyPr>
          <a:lstStyle/>
          <a:p>
            <a:r>
              <a:rPr lang="ru-RU" i="1" dirty="0" smtClean="0">
                <a:latin typeface="Times New Roman" pitchFamily="18" charset="0"/>
                <a:cs typeface="Times New Roman" pitchFamily="18" charset="0"/>
              </a:rPr>
              <a:t>Литература по естествознанию</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214546" y="1285860"/>
            <a:ext cx="6643734" cy="5357850"/>
          </a:xfrm>
        </p:spPr>
        <p:txBody>
          <a:bodyPr>
            <a:normAutofit/>
          </a:bodyPr>
          <a:lstStyle/>
          <a:p>
            <a:pPr algn="just">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Горелов, А.А. </a:t>
            </a:r>
            <a:r>
              <a:rPr lang="ru-RU" sz="1800" dirty="0" smtClean="0">
                <a:latin typeface="Times New Roman" pitchFamily="18" charset="0"/>
                <a:cs typeface="Times New Roman" pitchFamily="18" charset="0"/>
              </a:rPr>
              <a:t>Концепции современного естествознания. Конспект лекций: учебное пособие  [Текст] / А.А. Горелов. – М. : КНОРУС, 2013. – 208 с. – (Конспект лекций).</a:t>
            </a:r>
          </a:p>
          <a:p>
            <a:pPr algn="just">
              <a:buNone/>
            </a:pPr>
            <a:r>
              <a:rPr lang="ru-RU" sz="1800" dirty="0" smtClean="0">
                <a:latin typeface="Times New Roman" pitchFamily="18" charset="0"/>
                <a:cs typeface="Times New Roman" pitchFamily="18" charset="0"/>
              </a:rPr>
              <a:t>          Рассматривается специфика естественнонаучного познания, его роль в развитии культуры. Рассказывается об основных идеях современной науки и главных теориях ХХ века. Компактная подача и доступное изложение материала делают эту книгу незаменимой для студентов гуманитарных вузов и факультетов, позволяя им сэкономить время и максимально быстро и качественно подготовиться к семинарам, зачетам и экзаменам по данному предмету. </a:t>
            </a:r>
          </a:p>
          <a:p>
            <a:pPr algn="just">
              <a:buNone/>
            </a:pPr>
            <a:r>
              <a:rPr lang="ru-RU" sz="18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1800" dirty="0" smtClean="0">
                <a:latin typeface="Times New Roman" pitchFamily="18" charset="0"/>
                <a:cs typeface="Times New Roman" pitchFamily="18" charset="0"/>
              </a:rPr>
              <a:t>         Для студентов высших учебных заведений гуманитарного профиля и всех интересующихся концепциями современного естествознания.</a:t>
            </a:r>
          </a:p>
          <a:p>
            <a:pPr>
              <a:buNone/>
            </a:pPr>
            <a:endParaRPr lang="ru-RU" sz="1800" dirty="0">
              <a:latin typeface="Times New Roman" pitchFamily="18" charset="0"/>
              <a:cs typeface="Times New Roman" pitchFamily="18" charset="0"/>
            </a:endParaRPr>
          </a:p>
        </p:txBody>
      </p:sp>
      <p:pic>
        <p:nvPicPr>
          <p:cNvPr id="6" name="Рисунок 5" descr="C:\Users\User\Downloads\Горелов.jpg"/>
          <p:cNvPicPr/>
          <p:nvPr/>
        </p:nvPicPr>
        <p:blipFill>
          <a:blip r:embed="rId3" cstate="print"/>
          <a:srcRect/>
          <a:stretch>
            <a:fillRect/>
          </a:stretch>
        </p:blipFill>
        <p:spPr bwMode="auto">
          <a:xfrm>
            <a:off x="500034" y="1500174"/>
            <a:ext cx="1928826" cy="285752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428596" y="0"/>
            <a:ext cx="8258204" cy="1214422"/>
          </a:xfrm>
        </p:spPr>
        <p:txBody>
          <a:bodyPr>
            <a:normAutofit/>
          </a:bodyPr>
          <a:lstStyle/>
          <a:p>
            <a:r>
              <a:rPr lang="ru-RU" i="1" dirty="0" smtClean="0">
                <a:latin typeface="Times New Roman" pitchFamily="18" charset="0"/>
                <a:cs typeface="Times New Roman" pitchFamily="18" charset="0"/>
              </a:rPr>
              <a:t>Литература по медицине</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143108" y="1214422"/>
            <a:ext cx="6786610" cy="5643578"/>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Айзман, Р.И. </a:t>
            </a:r>
            <a:r>
              <a:rPr lang="ru-RU" sz="2000" dirty="0" smtClean="0">
                <a:latin typeface="Times New Roman" pitchFamily="18" charset="0"/>
                <a:cs typeface="Times New Roman" pitchFamily="18" charset="0"/>
              </a:rPr>
              <a:t>Основы медицинских знаний: учебное пособие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 Р.И. Айзман, И.В. Омельченко. – М. : КНОРУС, 2013. – 248 с. – (Бакалавриат).</a:t>
            </a:r>
          </a:p>
          <a:p>
            <a:pPr algn="just">
              <a:buNone/>
            </a:pPr>
            <a:r>
              <a:rPr lang="ru-RU" sz="2000" dirty="0" smtClean="0">
                <a:latin typeface="Times New Roman" pitchFamily="18" charset="0"/>
                <a:cs typeface="Times New Roman" pitchFamily="18" charset="0"/>
              </a:rPr>
              <a:t>         Приведены правила оказания первой помощи в различных ситуациях, основы микробиологии, иммунологии, профилактики и лечения инфекционных заболеваний, принципы формирования здоровья (гигиена, рациональный режим дня и питания, самоконтроль при физических нагрузках и др.). Содержит вопросы и тестовые задания для контроля знаний, словарь понятий и терминов.</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педагогических, гуманитарных и технических вузов для подготовки к зачету и экзамену, преподавателей техникумов и колледжей, учителей и учащихся общеобразовательных школ, а также широкого круга читателей, заинтересованных в укреплении своего здоровья.</a:t>
            </a:r>
          </a:p>
          <a:p>
            <a:pPr>
              <a:buNone/>
            </a:pPr>
            <a:endParaRPr lang="ru-RU" sz="2000" dirty="0">
              <a:latin typeface="Times New Roman" pitchFamily="18" charset="0"/>
              <a:cs typeface="Times New Roman" pitchFamily="18" charset="0"/>
            </a:endParaRPr>
          </a:p>
        </p:txBody>
      </p:sp>
      <p:pic>
        <p:nvPicPr>
          <p:cNvPr id="5" name="Рисунок 4" descr="C:\Users\User\Downloads\Айзман Основы.jpg"/>
          <p:cNvPicPr/>
          <p:nvPr/>
        </p:nvPicPr>
        <p:blipFill>
          <a:blip r:embed="rId3" cstate="print"/>
          <a:srcRect/>
          <a:stretch>
            <a:fillRect/>
          </a:stretch>
        </p:blipFill>
        <p:spPr bwMode="auto">
          <a:xfrm>
            <a:off x="428596" y="1142984"/>
            <a:ext cx="1785950" cy="2786082"/>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500034" y="0"/>
            <a:ext cx="8186766" cy="1142984"/>
          </a:xfrm>
        </p:spPr>
        <p:txBody>
          <a:bodyPr/>
          <a:lstStyle/>
          <a:p>
            <a:r>
              <a:rPr lang="ru-RU" i="1" dirty="0" smtClean="0">
                <a:latin typeface="Times New Roman" pitchFamily="18" charset="0"/>
                <a:cs typeface="Times New Roman" pitchFamily="18" charset="0"/>
              </a:rPr>
              <a:t>Литература по социологии</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000232" y="1071546"/>
            <a:ext cx="6858048" cy="5572164"/>
          </a:xfrm>
        </p:spPr>
        <p:txBody>
          <a:bodyPr>
            <a:normAutofit fontScale="85000" lnSpcReduction="20000"/>
          </a:bodyPr>
          <a:lstStyle/>
          <a:p>
            <a:pPr algn="just">
              <a:lnSpc>
                <a:spcPct val="110000"/>
              </a:lnSpc>
              <a:buNone/>
            </a:pPr>
            <a:r>
              <a:rPr lang="ru-RU" sz="24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Козлов, В.В. </a:t>
            </a:r>
            <a:r>
              <a:rPr lang="ru-RU" sz="2400" dirty="0" smtClean="0">
                <a:latin typeface="Times New Roman" pitchFamily="18" charset="0"/>
                <a:cs typeface="Times New Roman" pitchFamily="18" charset="0"/>
              </a:rPr>
              <a:t>Организационная культура: учебное пособие [Текст] / В.В. Козлов, Ю.Г. Одегов, В.Н. Сидорова; под ред. М.Н. Кулапова. М. : КНОРУС, 2013. – 272 с. – (Бакалавриат).</a:t>
            </a:r>
          </a:p>
          <a:p>
            <a:pPr algn="just">
              <a:lnSpc>
                <a:spcPct val="110000"/>
              </a:lnSpc>
              <a:buNone/>
            </a:pPr>
            <a:r>
              <a:rPr lang="ru-RU" sz="2400" dirty="0" smtClean="0">
                <a:latin typeface="Times New Roman" pitchFamily="18" charset="0"/>
                <a:cs typeface="Times New Roman" pitchFamily="18" charset="0"/>
              </a:rPr>
              <a:t>         Рассмотрены вопросы типологии и диагностики организационной культуры, единства и целей, формирования имиджа компании, управления изменениями корпоративной культуры, самооценки организации, подходов к формированию этических кодексов, механизмов изменения организационной культуры.</a:t>
            </a:r>
          </a:p>
          <a:p>
            <a:pPr algn="just">
              <a:lnSpc>
                <a:spcPct val="110000"/>
              </a:lnSpc>
              <a:buNone/>
            </a:pPr>
            <a:r>
              <a:rPr lang="ru-RU" sz="24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lnSpc>
                <a:spcPct val="110000"/>
              </a:lnSpc>
              <a:buNone/>
            </a:pPr>
            <a:r>
              <a:rPr lang="ru-RU" sz="2400" dirty="0" smtClean="0">
                <a:latin typeface="Times New Roman" pitchFamily="18" charset="0"/>
                <a:cs typeface="Times New Roman" pitchFamily="18" charset="0"/>
              </a:rPr>
              <a:t>         Для студентов бакалавриата управленческого и экономического профиля. Может быть полезно слушателям магистратуры, руководителям организаций и специалистам, занимающимся вопросами организационной культуры.</a:t>
            </a:r>
          </a:p>
          <a:p>
            <a:pPr>
              <a:buNone/>
            </a:pPr>
            <a:endParaRPr lang="ru-RU" sz="2400" dirty="0">
              <a:latin typeface="Times New Roman" pitchFamily="18" charset="0"/>
              <a:cs typeface="Times New Roman" pitchFamily="18" charset="0"/>
            </a:endParaRPr>
          </a:p>
        </p:txBody>
      </p:sp>
      <p:pic>
        <p:nvPicPr>
          <p:cNvPr id="5" name="Рисунок 4" descr="C:\Users\User\Downloads\Козлов.jpg"/>
          <p:cNvPicPr/>
          <p:nvPr/>
        </p:nvPicPr>
        <p:blipFill>
          <a:blip r:embed="rId3" cstate="print"/>
          <a:srcRect/>
          <a:stretch>
            <a:fillRect/>
          </a:stretch>
        </p:blipFill>
        <p:spPr bwMode="auto">
          <a:xfrm>
            <a:off x="357158" y="1071546"/>
            <a:ext cx="1857388" cy="3000396"/>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357158" y="0"/>
            <a:ext cx="8329642" cy="1142984"/>
          </a:xfrm>
        </p:spPr>
        <p:txBody>
          <a:bodyPr>
            <a:normAutofit/>
          </a:bodyPr>
          <a:lstStyle/>
          <a:p>
            <a:r>
              <a:rPr lang="ru-RU" i="1" dirty="0" smtClean="0">
                <a:latin typeface="Times New Roman" pitchFamily="18" charset="0"/>
                <a:cs typeface="Times New Roman" pitchFamily="18" charset="0"/>
              </a:rPr>
              <a:t>Литература по статистике</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2000232" y="1071546"/>
            <a:ext cx="6858048" cy="5572164"/>
          </a:xfrm>
        </p:spPr>
        <p:txBody>
          <a:bodyPr>
            <a:normAutofit fontScale="92500"/>
          </a:bodyPr>
          <a:lstStyle/>
          <a:p>
            <a:pPr algn="just">
              <a:buNone/>
            </a:pPr>
            <a:r>
              <a:rPr lang="ru-RU" sz="2200" b="1" i="1" dirty="0" smtClean="0">
                <a:latin typeface="Times New Roman" pitchFamily="18" charset="0"/>
                <a:cs typeface="Times New Roman" pitchFamily="18" charset="0"/>
              </a:rPr>
              <a:t>         Батракова, Л.Г. </a:t>
            </a:r>
            <a:r>
              <a:rPr lang="ru-RU" sz="2200" dirty="0" smtClean="0">
                <a:latin typeface="Times New Roman" pitchFamily="18" charset="0"/>
                <a:cs typeface="Times New Roman" pitchFamily="18" charset="0"/>
              </a:rPr>
              <a:t>Теория статистики: учебное пособие [Текст] / Л.Г. Батраков. – М. : КНОРУС, 2013. – 528 с.</a:t>
            </a:r>
          </a:p>
          <a:p>
            <a:pPr algn="just">
              <a:buNone/>
            </a:pPr>
            <a:r>
              <a:rPr lang="ru-RU" sz="2200" dirty="0" smtClean="0">
                <a:latin typeface="Times New Roman" pitchFamily="18" charset="0"/>
                <a:cs typeface="Times New Roman" pitchFamily="18" charset="0"/>
              </a:rPr>
              <a:t>         Изложены вопросы теории статистики. Уделено внимание вопросам исторического развития методов статистики. Представлено их использование в социально-экономических исследованиях, приведены расчеты показателей вариации в определении финансового риска, показателей динамики для выявления тенденции развития и изучения циклических сезонных колебаний, выполнен корреляционный анализ для выявления взаимосвязей между явлениями, регрессионный анализ для прогнозирования, индексный метод для изучения сложных социально-экономических явлений.</a:t>
            </a:r>
          </a:p>
          <a:p>
            <a:pPr algn="just">
              <a:buNone/>
            </a:pPr>
            <a:r>
              <a:rPr lang="ru-RU" sz="2200" dirty="0" smtClean="0">
                <a:latin typeface="Times New Roman" pitchFamily="18" charset="0"/>
                <a:cs typeface="Times New Roman" pitchFamily="18" charset="0"/>
              </a:rPr>
              <a:t>         Для студентов и преподавателей экономических вузов.</a:t>
            </a:r>
          </a:p>
          <a:p>
            <a:pPr>
              <a:buNone/>
            </a:pPr>
            <a:endParaRPr lang="ru-RU" sz="2400" dirty="0">
              <a:latin typeface="Times New Roman" pitchFamily="18" charset="0"/>
              <a:cs typeface="Times New Roman" pitchFamily="18" charset="0"/>
            </a:endParaRPr>
          </a:p>
        </p:txBody>
      </p:sp>
      <p:pic>
        <p:nvPicPr>
          <p:cNvPr id="5" name="Рисунок 4" descr="C:\Users\User\Downloads\Батроков.jpg"/>
          <p:cNvPicPr/>
          <p:nvPr/>
        </p:nvPicPr>
        <p:blipFill>
          <a:blip r:embed="rId3"/>
          <a:srcRect l="15576" r="16601"/>
          <a:stretch>
            <a:fillRect/>
          </a:stretch>
        </p:blipFill>
        <p:spPr bwMode="auto">
          <a:xfrm>
            <a:off x="357158" y="1142984"/>
            <a:ext cx="1857388" cy="2928958"/>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2" name="Заголовок 1"/>
          <p:cNvSpPr>
            <a:spLocks noGrp="1"/>
          </p:cNvSpPr>
          <p:nvPr>
            <p:ph type="title"/>
          </p:nvPr>
        </p:nvSpPr>
        <p:spPr>
          <a:xfrm>
            <a:off x="500034" y="0"/>
            <a:ext cx="8186766" cy="1214422"/>
          </a:xfrm>
        </p:spPr>
        <p:txBody>
          <a:bodyPr/>
          <a:lstStyle/>
          <a:p>
            <a:r>
              <a:rPr lang="ru-RU" i="1" dirty="0" smtClean="0">
                <a:latin typeface="Times New Roman" pitchFamily="18" charset="0"/>
                <a:cs typeface="Times New Roman" pitchFamily="18" charset="0"/>
              </a:rPr>
              <a:t>Литература по экономики</a:t>
            </a:r>
            <a:endParaRPr lang="ru-RU" i="1" dirty="0">
              <a:latin typeface="Times New Roman" pitchFamily="18" charset="0"/>
              <a:cs typeface="Times New Roman" pitchFamily="18" charset="0"/>
            </a:endParaRPr>
          </a:p>
        </p:txBody>
      </p:sp>
      <p:sp>
        <p:nvSpPr>
          <p:cNvPr id="6" name="Содержимое 5"/>
          <p:cNvSpPr>
            <a:spLocks noGrp="1"/>
          </p:cNvSpPr>
          <p:nvPr>
            <p:ph idx="1"/>
          </p:nvPr>
        </p:nvSpPr>
        <p:spPr>
          <a:xfrm>
            <a:off x="1571604" y="928670"/>
            <a:ext cx="7215238" cy="5929330"/>
          </a:xfrm>
        </p:spPr>
        <p:txBody>
          <a:bodyPr>
            <a:normAutofit fontScale="92500"/>
          </a:bodyPr>
          <a:lstStyle/>
          <a:p>
            <a:pPr algn="just">
              <a:lnSpc>
                <a:spcPct val="110000"/>
              </a:lnSpc>
              <a:buNone/>
            </a:pPr>
            <a:r>
              <a:rPr lang="ru-RU" sz="2000" b="1" i="1" dirty="0" smtClean="0">
                <a:latin typeface="Times New Roman" pitchFamily="18" charset="0"/>
                <a:cs typeface="Times New Roman" pitchFamily="18" charset="0"/>
              </a:rPr>
              <a:t>         Аудит. Практикум</a:t>
            </a:r>
            <a:r>
              <a:rPr lang="ru-RU" sz="2000" dirty="0" smtClean="0">
                <a:latin typeface="Times New Roman" pitchFamily="18" charset="0"/>
                <a:cs typeface="Times New Roman" pitchFamily="18" charset="0"/>
              </a:rPr>
              <a:t>: учебное пособие [Текст] / </a:t>
            </a:r>
            <a:r>
              <a:rPr lang="ru-RU" sz="2000" dirty="0" smtClean="0">
                <a:latin typeface="Times New Roman" pitchFamily="18" charset="0"/>
                <a:cs typeface="Times New Roman" pitchFamily="18" charset="0"/>
              </a:rPr>
              <a:t>Сост. </a:t>
            </a:r>
            <a:r>
              <a:rPr lang="ru-RU" sz="2000" dirty="0" smtClean="0">
                <a:latin typeface="Times New Roman" pitchFamily="18" charset="0"/>
                <a:cs typeface="Times New Roman" pitchFamily="18" charset="0"/>
              </a:rPr>
              <a:t>О.Н</a:t>
            </a:r>
            <a:r>
              <a:rPr lang="ru-RU" sz="2000" dirty="0" smtClean="0">
                <a:latin typeface="Times New Roman" pitchFamily="18" charset="0"/>
                <a:cs typeface="Times New Roman" pitchFamily="18" charset="0"/>
              </a:rPr>
              <a:t>. Харченко, С.А. Самусенко, И.С. Фёрова [и др.] / 4-е изд., перераб. и доп. – М. : КНОРУС, 2014. – 248 с. – (Бакалавриат)</a:t>
            </a:r>
          </a:p>
          <a:p>
            <a:pPr algn="just">
              <a:lnSpc>
                <a:spcPct val="110000"/>
              </a:lnSpc>
              <a:buNone/>
            </a:pPr>
            <a:r>
              <a:rPr lang="ru-RU" sz="2000" dirty="0" smtClean="0">
                <a:latin typeface="Times New Roman" pitchFamily="18" charset="0"/>
                <a:cs typeface="Times New Roman" pitchFamily="18" charset="0"/>
              </a:rPr>
              <a:t>         Практикум охватывает основные темы аудита: правовое регулирование хозяйственной деятельности, бухгалтерский учет и отчетность, налогообложение юридических и физических лиц, финансы организаций. Тесты снабжены ключами и вспомогательным материалом для их решения. Приводятся ситуационные задачи по аудиту и решения к ним.</a:t>
            </a:r>
          </a:p>
          <a:p>
            <a:pPr algn="just">
              <a:lnSpc>
                <a:spcPct val="110000"/>
              </a:lnSpc>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lnSpc>
                <a:spcPct val="110000"/>
              </a:lnSpc>
              <a:buNone/>
            </a:pPr>
            <a:r>
              <a:rPr lang="ru-RU" sz="2000" dirty="0" smtClean="0">
                <a:latin typeface="Times New Roman" pitchFamily="18" charset="0"/>
                <a:cs typeface="Times New Roman" pitchFamily="18" charset="0"/>
              </a:rPr>
              <a:t>         Для студентов, аспирантов и преподавателей вузов, слушателей программы подготовки к квалификационному экзамену на получение аттестата аудитора (общий аудит), а также для начинающих аудиторов, бухгалтеров и экономистов.</a:t>
            </a:r>
          </a:p>
          <a:p>
            <a:pPr algn="just">
              <a:buNone/>
            </a:pPr>
            <a:endParaRPr lang="ru-RU" sz="2000" dirty="0">
              <a:latin typeface="Times New Roman" pitchFamily="18" charset="0"/>
              <a:cs typeface="Times New Roman" pitchFamily="18" charset="0"/>
            </a:endParaRPr>
          </a:p>
        </p:txBody>
      </p:sp>
      <p:pic>
        <p:nvPicPr>
          <p:cNvPr id="7" name="Рисунок 6" descr="C:\Users\User\Downloads\Аудит.jpg"/>
          <p:cNvPicPr/>
          <p:nvPr/>
        </p:nvPicPr>
        <p:blipFill>
          <a:blip r:embed="rId3"/>
          <a:srcRect/>
          <a:stretch>
            <a:fillRect/>
          </a:stretch>
        </p:blipFill>
        <p:spPr bwMode="auto">
          <a:xfrm>
            <a:off x="214282" y="1071546"/>
            <a:ext cx="1643074" cy="2500330"/>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Ирина\новые книги 2014г\фото\нов. кн..jpg"/>
          <p:cNvPicPr>
            <a:picLocks noChangeAspect="1" noChangeArrowheads="1"/>
          </p:cNvPicPr>
          <p:nvPr/>
        </p:nvPicPr>
        <p:blipFill>
          <a:blip r:embed="rId2">
            <a:lum bright="40000"/>
          </a:blip>
          <a:srcRect/>
          <a:stretch>
            <a:fillRect/>
          </a:stretch>
        </p:blipFill>
        <p:spPr bwMode="auto">
          <a:xfrm>
            <a:off x="0" y="-20376"/>
            <a:ext cx="9144000" cy="6878376"/>
          </a:xfrm>
          <a:prstGeom prst="rect">
            <a:avLst/>
          </a:prstGeom>
          <a:noFill/>
          <a:effectLst>
            <a:glow rad="228600">
              <a:schemeClr val="accent6">
                <a:satMod val="175000"/>
                <a:alpha val="40000"/>
              </a:schemeClr>
            </a:glow>
          </a:effectLst>
        </p:spPr>
      </p:pic>
      <p:sp>
        <p:nvSpPr>
          <p:cNvPr id="3" name="Содержимое 2"/>
          <p:cNvSpPr>
            <a:spLocks noGrp="1"/>
          </p:cNvSpPr>
          <p:nvPr>
            <p:ph idx="1"/>
          </p:nvPr>
        </p:nvSpPr>
        <p:spPr>
          <a:xfrm>
            <a:off x="2071670" y="214290"/>
            <a:ext cx="6786610" cy="6357982"/>
          </a:xfrm>
        </p:spPr>
        <p:txBody>
          <a:bodyPr>
            <a:normAutofit fontScale="92500" lnSpcReduction="10000"/>
          </a:bodyPr>
          <a:lstStyle/>
          <a:p>
            <a:pPr algn="just">
              <a:buNone/>
            </a:pPr>
            <a:r>
              <a:rPr lang="ru-RU" sz="2000" b="1" i="1" dirty="0" smtClean="0">
                <a:latin typeface="Times New Roman" pitchFamily="18" charset="0"/>
                <a:cs typeface="Times New Roman" pitchFamily="18" charset="0"/>
              </a:rPr>
              <a:t>         Банковское дело</a:t>
            </a:r>
            <a:r>
              <a:rPr lang="ru-RU" sz="2000" dirty="0" smtClean="0">
                <a:latin typeface="Times New Roman" pitchFamily="18" charset="0"/>
                <a:cs typeface="Times New Roman" pitchFamily="18" charset="0"/>
              </a:rPr>
              <a:t>. Задачи и тесты: учебное </a:t>
            </a:r>
            <a:r>
              <a:rPr lang="ru-RU" sz="2000" dirty="0" smtClean="0">
                <a:latin typeface="Times New Roman" pitchFamily="18" charset="0"/>
                <a:cs typeface="Times New Roman" pitchFamily="18" charset="0"/>
              </a:rPr>
              <a:t>пособие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Текст</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коллектив авторов; под ред. Н.И. Валенцевой, М.А. Помориной. – М. : КНОРУС, 2014. – 328 с. – (Бакалавриат).</a:t>
            </a:r>
          </a:p>
          <a:p>
            <a:pPr algn="just">
              <a:buNone/>
            </a:pPr>
            <a:r>
              <a:rPr lang="ru-RU" sz="2000" dirty="0" smtClean="0">
                <a:latin typeface="Times New Roman" pitchFamily="18" charset="0"/>
                <a:cs typeface="Times New Roman" pitchFamily="18" charset="0"/>
              </a:rPr>
              <a:t>         Сборник задач составлен в соответствии с программой курса "Банковское дело" для студентов бакалавриата направления "Экономика". В нем раскрыто содержание традиционных и нетрадиционных операций коммерческого банка на конкретных примерах. Одновременно он знакомит с фундаментальными основами деятельности кредитных организаций - структурой их ресурсов и активов, основами ликвидности баланса, обязательными экономическими нормативами, оценкой и условиями прибыльности банковской деятельности. Особенностью сборника является сочетание задач и тестов, аналитическая направленность многих задач, наличие во многих главах методических руководств по их решению.</a:t>
            </a:r>
          </a:p>
          <a:p>
            <a:pPr algn="just">
              <a:buNone/>
            </a:pPr>
            <a:r>
              <a:rPr lang="ru-RU" sz="2000" dirty="0" smtClean="0">
                <a:latin typeface="Times New Roman" pitchFamily="18" charset="0"/>
                <a:cs typeface="Times New Roman" pitchFamily="18" charset="0"/>
              </a:rPr>
              <a:t>        Соответствует Федеральному государственному образовательному стандарту высшего профессионального образования третьего поколения.</a:t>
            </a:r>
          </a:p>
          <a:p>
            <a:pPr algn="just">
              <a:buNone/>
            </a:pPr>
            <a:r>
              <a:rPr lang="ru-RU" sz="2000" dirty="0" smtClean="0">
                <a:latin typeface="Times New Roman" pitchFamily="18" charset="0"/>
                <a:cs typeface="Times New Roman" pitchFamily="18" charset="0"/>
              </a:rPr>
              <a:t>         Для студентов бакалавриата, изучающих банковское дело и курсы по выбору, связанные с деятельностью коммерческих банков.</a:t>
            </a:r>
          </a:p>
          <a:p>
            <a:pPr>
              <a:buNone/>
            </a:pPr>
            <a:endParaRPr lang="ru-RU" sz="2000" dirty="0">
              <a:latin typeface="Times New Roman" pitchFamily="18" charset="0"/>
              <a:cs typeface="Times New Roman" pitchFamily="18" charset="0"/>
            </a:endParaRPr>
          </a:p>
        </p:txBody>
      </p:sp>
      <p:pic>
        <p:nvPicPr>
          <p:cNvPr id="5" name="Рисунок 4" descr="C:\Users\User\Downloads\Банковское.jpg"/>
          <p:cNvPicPr/>
          <p:nvPr/>
        </p:nvPicPr>
        <p:blipFill>
          <a:blip r:embed="rId3" cstate="print"/>
          <a:srcRect/>
          <a:stretch>
            <a:fillRect/>
          </a:stretch>
        </p:blipFill>
        <p:spPr bwMode="auto">
          <a:xfrm>
            <a:off x="500034" y="428604"/>
            <a:ext cx="1785950" cy="2714644"/>
          </a:xfrm>
          <a:prstGeom prst="rect">
            <a:avLst/>
          </a:prstGeom>
          <a:ln>
            <a:noFill/>
          </a:ln>
          <a:effectLst>
            <a:outerShdw blurRad="190500" algn="tl" rotWithShape="0">
              <a:srgbClr val="000000">
                <a:alpha val="70000"/>
              </a:srgbClr>
            </a:outerShdw>
          </a:effectLst>
        </p:spPr>
      </p:pic>
    </p:spTree>
  </p:cSld>
  <p:clrMapOvr>
    <a:masterClrMapping/>
  </p:clrMapOvr>
  <p:transition spd="slow" advClick="0" advTm="1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4545</Words>
  <PresentationFormat>Экран (4:3)</PresentationFormat>
  <Paragraphs>161</Paragraphs>
  <Slides>33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Новые поступления книг </vt:lpstr>
      <vt:lpstr>Слайд 2</vt:lpstr>
      <vt:lpstr>Литература по экологии</vt:lpstr>
      <vt:lpstr>Литература по естествознанию</vt:lpstr>
      <vt:lpstr>Литература по медицине</vt:lpstr>
      <vt:lpstr>Литература по социологии</vt:lpstr>
      <vt:lpstr>Литература по статистике</vt:lpstr>
      <vt:lpstr>Литература по экономики</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Литература по политологии</vt:lpstr>
      <vt:lpstr>Слайд 24</vt:lpstr>
      <vt:lpstr>Юридическая литература</vt:lpstr>
      <vt:lpstr>Слайд 26</vt:lpstr>
      <vt:lpstr>Слайд 27</vt:lpstr>
      <vt:lpstr>Слайд 28</vt:lpstr>
      <vt:lpstr>Литература по физической культуры</vt:lpstr>
      <vt:lpstr>Слайд 30</vt:lpstr>
      <vt:lpstr>Литература по психологии</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158</cp:revision>
  <dcterms:created xsi:type="dcterms:W3CDTF">2014-09-11T13:52:20Z</dcterms:created>
  <dcterms:modified xsi:type="dcterms:W3CDTF">2014-09-17T09:28:51Z</dcterms:modified>
</cp:coreProperties>
</file>